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2" r:id="rId5"/>
    <p:sldId id="264" r:id="rId6"/>
    <p:sldId id="266" r:id="rId7"/>
    <p:sldId id="268" r:id="rId8"/>
    <p:sldId id="270" r:id="rId9"/>
    <p:sldId id="272" r:id="rId10"/>
    <p:sldId id="274" r:id="rId11"/>
    <p:sldId id="275" r:id="rId12"/>
    <p:sldId id="276" r:id="rId13"/>
    <p:sldId id="279" r:id="rId14"/>
    <p:sldId id="281" r:id="rId15"/>
    <p:sldId id="284" r:id="rId16"/>
    <p:sldId id="286" r:id="rId17"/>
    <p:sldId id="288" r:id="rId18"/>
    <p:sldId id="289" r:id="rId19"/>
    <p:sldId id="290" r:id="rId20"/>
    <p:sldId id="291" r:id="rId21"/>
    <p:sldId id="292" r:id="rId22"/>
    <p:sldId id="294" r:id="rId23"/>
    <p:sldId id="295" r:id="rId24"/>
    <p:sldId id="296" r:id="rId25"/>
    <p:sldId id="297" r:id="rId26"/>
    <p:sldId id="298" r:id="rId27"/>
    <p:sldId id="299" r:id="rId28"/>
    <p:sldId id="300" r:id="rId29"/>
    <p:sldId id="301" r:id="rId30"/>
    <p:sldId id="302" r:id="rId31"/>
    <p:sldId id="303" r:id="rId32"/>
    <p:sldId id="307" r:id="rId33"/>
    <p:sldId id="30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A32"/>
    <a:srgbClr val="2B3B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0"/>
  </p:normalViewPr>
  <p:slideViewPr>
    <p:cSldViewPr snapToGrid="0">
      <p:cViewPr varScale="1">
        <p:scale>
          <a:sx n="118" d="100"/>
          <a:sy n="118" d="100"/>
        </p:scale>
        <p:origin x="6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355894-5F7E-904C-9C98-8353EEA692A1}"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71FA7D02-F784-7949-83D4-C8B343BE11BC}"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65739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55894-5F7E-904C-9C98-8353EEA692A1}"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391981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55894-5F7E-904C-9C98-8353EEA692A1}"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868496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355894-5F7E-904C-9C98-8353EEA692A1}"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A7D02-F784-7949-83D4-C8B343BE11BC}"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785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355894-5F7E-904C-9C98-8353EEA692A1}"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1619145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355894-5F7E-904C-9C98-8353EEA692A1}"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A7D02-F784-7949-83D4-C8B343BE11BC}"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5169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355894-5F7E-904C-9C98-8353EEA692A1}" type="datetimeFigureOut">
              <a:rPr lang="en-US" smtClean="0"/>
              <a:t>8/29/23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12405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355894-5F7E-904C-9C98-8353EEA692A1}" type="datetimeFigureOut">
              <a:rPr lang="en-US" smtClean="0"/>
              <a:t>8/29/23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A7D02-F784-7949-83D4-C8B343BE11BC}"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6821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7355894-5F7E-904C-9C98-8353EEA692A1}" type="datetimeFigureOut">
              <a:rPr lang="en-US" smtClean="0"/>
              <a:t>8/29/23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215495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355894-5F7E-904C-9C98-8353EEA692A1}"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225839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355894-5F7E-904C-9C98-8353EEA692A1}"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A7D02-F784-7949-83D4-C8B343BE11BC}" type="slidenum">
              <a:rPr lang="en-US" smtClean="0"/>
              <a:t>‹#›</a:t>
            </a:fld>
            <a:endParaRPr lang="en-US"/>
          </a:p>
        </p:txBody>
      </p:sp>
    </p:spTree>
    <p:extLst>
      <p:ext uri="{BB962C8B-B14F-4D97-AF65-F5344CB8AC3E}">
        <p14:creationId xmlns:p14="http://schemas.microsoft.com/office/powerpoint/2010/main" val="414487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7355894-5F7E-904C-9C98-8353EEA692A1}" type="datetimeFigureOut">
              <a:rPr lang="en-US" smtClean="0"/>
              <a:t>8/29/23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1FA7D02-F784-7949-83D4-C8B343BE11BC}"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72668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35" name="Picture 1034">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37" name="Rectangle 1036">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C666F-610F-E3A1-1EF8-38ECDF51A55F}"/>
              </a:ext>
            </a:extLst>
          </p:cNvPr>
          <p:cNvSpPr>
            <a:spLocks noGrp="1"/>
          </p:cNvSpPr>
          <p:nvPr>
            <p:ph type="ctrTitle"/>
          </p:nvPr>
        </p:nvSpPr>
        <p:spPr>
          <a:xfrm>
            <a:off x="1974254" y="5275281"/>
            <a:ext cx="8445357" cy="883524"/>
          </a:xfrm>
        </p:spPr>
        <p:txBody>
          <a:bodyPr>
            <a:noAutofit/>
          </a:bodyPr>
          <a:lstStyle/>
          <a:p>
            <a:r>
              <a:rPr lang="en-US" sz="3600" dirty="0"/>
              <a:t>Analyzing Upcoming Opponent Project</a:t>
            </a:r>
          </a:p>
        </p:txBody>
      </p:sp>
      <p:sp>
        <p:nvSpPr>
          <p:cNvPr id="3" name="Subtitle 2">
            <a:extLst>
              <a:ext uri="{FF2B5EF4-FFF2-40B4-BE49-F238E27FC236}">
                <a16:creationId xmlns:a16="http://schemas.microsoft.com/office/drawing/2014/main" id="{0387F389-8791-1F1F-B9ED-57665B0D4FA0}"/>
              </a:ext>
            </a:extLst>
          </p:cNvPr>
          <p:cNvSpPr>
            <a:spLocks noGrp="1"/>
          </p:cNvSpPr>
          <p:nvPr>
            <p:ph type="subTitle" idx="1"/>
          </p:nvPr>
        </p:nvSpPr>
        <p:spPr>
          <a:xfrm>
            <a:off x="2133536" y="4752007"/>
            <a:ext cx="8286075" cy="414413"/>
          </a:xfrm>
        </p:spPr>
        <p:txBody>
          <a:bodyPr>
            <a:normAutofit/>
          </a:bodyPr>
          <a:lstStyle/>
          <a:p>
            <a:r>
              <a:rPr lang="en-US" dirty="0"/>
              <a:t>Insights and Summaries of Eagles vs. Cowboys Week 16</a:t>
            </a:r>
            <a:endParaRPr lang="en-US"/>
          </a:p>
        </p:txBody>
      </p:sp>
      <p:sp>
        <p:nvSpPr>
          <p:cNvPr id="1041" name="Rectangle 1040">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s and uniforms of the New York Jets - Wikipedia">
            <a:extLst>
              <a:ext uri="{FF2B5EF4-FFF2-40B4-BE49-F238E27FC236}">
                <a16:creationId xmlns:a16="http://schemas.microsoft.com/office/drawing/2014/main" id="{F5CCB70F-6375-1049-E7D8-80994673F9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681" r="-1" b="17329"/>
          <a:stretch/>
        </p:blipFill>
        <p:spPr bwMode="auto">
          <a:xfrm>
            <a:off x="1005401" y="-1"/>
            <a:ext cx="10380133" cy="4030679"/>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63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11239327"/>
              </p:ext>
            </p:extLst>
          </p:nvPr>
        </p:nvGraphicFramePr>
        <p:xfrm>
          <a:off x="1912940" y="1722416"/>
          <a:ext cx="7849750" cy="4791336"/>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Pass Breakup</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Interceptions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Dropped Int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Interception Return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478516">
                <a:tc>
                  <a:txBody>
                    <a:bodyPr/>
                    <a:lstStyle/>
                    <a:p>
                      <a:pPr algn="ctr"/>
                      <a:r>
                        <a:rPr lang="en-US" dirty="0">
                          <a:solidFill>
                            <a:schemeClr val="bg1"/>
                          </a:solidFill>
                        </a:rPr>
                        <a:t>Pick Six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941208"/>
                  </a:ext>
                </a:extLst>
              </a:tr>
              <a:tr h="478516">
                <a:tc>
                  <a:txBody>
                    <a:bodyPr/>
                    <a:lstStyle/>
                    <a:p>
                      <a:pPr algn="ctr"/>
                      <a:r>
                        <a:rPr lang="en-US" dirty="0">
                          <a:solidFill>
                            <a:schemeClr val="bg1"/>
                          </a:solidFill>
                        </a:rPr>
                        <a:t>Forced Fumbles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642079"/>
                  </a:ext>
                </a:extLst>
              </a:tr>
              <a:tr h="478516">
                <a:tc>
                  <a:txBody>
                    <a:bodyPr/>
                    <a:lstStyle/>
                    <a:p>
                      <a:pPr algn="ctr"/>
                      <a:r>
                        <a:rPr lang="en-US" dirty="0">
                          <a:solidFill>
                            <a:schemeClr val="bg1"/>
                          </a:solidFill>
                        </a:rPr>
                        <a:t>Fumble Recovery</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476942"/>
                  </a:ext>
                </a:extLst>
              </a:tr>
              <a:tr h="478516">
                <a:tc>
                  <a:txBody>
                    <a:bodyPr/>
                    <a:lstStyle/>
                    <a:p>
                      <a:pPr algn="ctr"/>
                      <a:r>
                        <a:rPr lang="en-US" dirty="0">
                          <a:solidFill>
                            <a:schemeClr val="bg1"/>
                          </a:solidFill>
                        </a:rPr>
                        <a:t>Sacks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768955"/>
                  </a:ext>
                </a:extLst>
              </a:tr>
              <a:tr h="478516">
                <a:tc>
                  <a:txBody>
                    <a:bodyPr/>
                    <a:lstStyle/>
                    <a:p>
                      <a:pPr algn="ctr"/>
                      <a:r>
                        <a:rPr lang="en-US" dirty="0">
                          <a:solidFill>
                            <a:schemeClr val="bg1"/>
                          </a:solidFill>
                        </a:rPr>
                        <a:t>Sack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9346541"/>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37257"/>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325" y="159176"/>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7C0F60A-8C64-4A87-D0F3-F8DC2A71A6AF}"/>
              </a:ext>
            </a:extLst>
          </p:cNvPr>
          <p:cNvSpPr/>
          <p:nvPr/>
        </p:nvSpPr>
        <p:spPr>
          <a:xfrm>
            <a:off x="1955591" y="598275"/>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B183661-40F4-DE7A-09F2-CAAE02FBFB91}"/>
              </a:ext>
            </a:extLst>
          </p:cNvPr>
          <p:cNvSpPr>
            <a:spLocks noGrp="1"/>
          </p:cNvSpPr>
          <p:nvPr>
            <p:ph type="title"/>
          </p:nvPr>
        </p:nvSpPr>
        <p:spPr>
          <a:xfrm>
            <a:off x="-196821" y="87764"/>
            <a:ext cx="5530542" cy="1077229"/>
          </a:xfrm>
        </p:spPr>
        <p:txBody>
          <a:bodyPr>
            <a:noAutofit/>
          </a:bodyPr>
          <a:lstStyle/>
          <a:p>
            <a:pPr algn="ctr"/>
            <a:r>
              <a:rPr lang="en-US" sz="4000" dirty="0"/>
              <a:t>Defense</a:t>
            </a:r>
          </a:p>
        </p:txBody>
      </p:sp>
    </p:spTree>
    <p:extLst>
      <p:ext uri="{BB962C8B-B14F-4D97-AF65-F5344CB8AC3E}">
        <p14:creationId xmlns:p14="http://schemas.microsoft.com/office/powerpoint/2010/main" val="2930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1944834" y="1846162"/>
            <a:ext cx="7958331" cy="1077229"/>
          </a:xfrm>
        </p:spPr>
        <p:txBody>
          <a:bodyPr>
            <a:noAutofit/>
          </a:bodyPr>
          <a:lstStyle/>
          <a:p>
            <a:pPr algn="ctr"/>
            <a:r>
              <a:rPr lang="en-US" sz="8000" dirty="0"/>
              <a:t>Player Stats</a:t>
            </a:r>
            <a:br>
              <a:rPr lang="en-US" sz="8000" dirty="0"/>
            </a:br>
            <a:br>
              <a:rPr lang="en-US" sz="8000" dirty="0"/>
            </a:br>
            <a:endParaRPr lang="en-US" sz="5400" dirty="0"/>
          </a:p>
        </p:txBody>
      </p:sp>
      <p:sp>
        <p:nvSpPr>
          <p:cNvPr id="3" name="Rectangle 2">
            <a:extLst>
              <a:ext uri="{FF2B5EF4-FFF2-40B4-BE49-F238E27FC236}">
                <a16:creationId xmlns:a16="http://schemas.microsoft.com/office/drawing/2014/main" id="{CD398903-6DC2-747E-D489-F5EED6A605B6}"/>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124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B72C0B59-7377-0125-2073-B05E420733E4}"/>
              </a:ext>
            </a:extLst>
          </p:cNvPr>
          <p:cNvGraphicFramePr>
            <a:graphicFrameLocks noGrp="1"/>
          </p:cNvGraphicFramePr>
          <p:nvPr>
            <p:ph idx="1"/>
            <p:extLst>
              <p:ext uri="{D42A27DB-BD31-4B8C-83A1-F6EECF244321}">
                <p14:modId xmlns:p14="http://schemas.microsoft.com/office/powerpoint/2010/main" val="2294524504"/>
              </p:ext>
            </p:extLst>
          </p:nvPr>
        </p:nvGraphicFramePr>
        <p:xfrm>
          <a:off x="1000461" y="2140772"/>
          <a:ext cx="10359611" cy="3334869"/>
        </p:xfrm>
        <a:graphic>
          <a:graphicData uri="http://schemas.openxmlformats.org/drawingml/2006/table">
            <a:tbl>
              <a:tblPr firstRow="1">
                <a:tableStyleId>{5C22544A-7EE6-4342-B048-85BDC9FD1C3A}</a:tableStyleId>
              </a:tblPr>
              <a:tblGrid>
                <a:gridCol w="863301">
                  <a:extLst>
                    <a:ext uri="{9D8B030D-6E8A-4147-A177-3AD203B41FA5}">
                      <a16:colId xmlns:a16="http://schemas.microsoft.com/office/drawing/2014/main" val="421026985"/>
                    </a:ext>
                  </a:extLst>
                </a:gridCol>
                <a:gridCol w="863301">
                  <a:extLst>
                    <a:ext uri="{9D8B030D-6E8A-4147-A177-3AD203B41FA5}">
                      <a16:colId xmlns:a16="http://schemas.microsoft.com/office/drawing/2014/main" val="2994511907"/>
                    </a:ext>
                  </a:extLst>
                </a:gridCol>
                <a:gridCol w="863301">
                  <a:extLst>
                    <a:ext uri="{9D8B030D-6E8A-4147-A177-3AD203B41FA5}">
                      <a16:colId xmlns:a16="http://schemas.microsoft.com/office/drawing/2014/main" val="2213350100"/>
                    </a:ext>
                  </a:extLst>
                </a:gridCol>
                <a:gridCol w="863301">
                  <a:extLst>
                    <a:ext uri="{9D8B030D-6E8A-4147-A177-3AD203B41FA5}">
                      <a16:colId xmlns:a16="http://schemas.microsoft.com/office/drawing/2014/main" val="4074597457"/>
                    </a:ext>
                  </a:extLst>
                </a:gridCol>
                <a:gridCol w="1097682">
                  <a:extLst>
                    <a:ext uri="{9D8B030D-6E8A-4147-A177-3AD203B41FA5}">
                      <a16:colId xmlns:a16="http://schemas.microsoft.com/office/drawing/2014/main" val="847037802"/>
                    </a:ext>
                  </a:extLst>
                </a:gridCol>
                <a:gridCol w="978955">
                  <a:extLst>
                    <a:ext uri="{9D8B030D-6E8A-4147-A177-3AD203B41FA5}">
                      <a16:colId xmlns:a16="http://schemas.microsoft.com/office/drawing/2014/main" val="1208427347"/>
                    </a:ext>
                  </a:extLst>
                </a:gridCol>
                <a:gridCol w="713609">
                  <a:extLst>
                    <a:ext uri="{9D8B030D-6E8A-4147-A177-3AD203B41FA5}">
                      <a16:colId xmlns:a16="http://schemas.microsoft.com/office/drawing/2014/main" val="2085882884"/>
                    </a:ext>
                  </a:extLst>
                </a:gridCol>
                <a:gridCol w="662957">
                  <a:extLst>
                    <a:ext uri="{9D8B030D-6E8A-4147-A177-3AD203B41FA5}">
                      <a16:colId xmlns:a16="http://schemas.microsoft.com/office/drawing/2014/main" val="1198091340"/>
                    </a:ext>
                  </a:extLst>
                </a:gridCol>
                <a:gridCol w="863301">
                  <a:extLst>
                    <a:ext uri="{9D8B030D-6E8A-4147-A177-3AD203B41FA5}">
                      <a16:colId xmlns:a16="http://schemas.microsoft.com/office/drawing/2014/main" val="888258780"/>
                    </a:ext>
                  </a:extLst>
                </a:gridCol>
                <a:gridCol w="863301">
                  <a:extLst>
                    <a:ext uri="{9D8B030D-6E8A-4147-A177-3AD203B41FA5}">
                      <a16:colId xmlns:a16="http://schemas.microsoft.com/office/drawing/2014/main" val="82565525"/>
                    </a:ext>
                  </a:extLst>
                </a:gridCol>
                <a:gridCol w="863301">
                  <a:extLst>
                    <a:ext uri="{9D8B030D-6E8A-4147-A177-3AD203B41FA5}">
                      <a16:colId xmlns:a16="http://schemas.microsoft.com/office/drawing/2014/main" val="3246230755"/>
                    </a:ext>
                  </a:extLst>
                </a:gridCol>
                <a:gridCol w="863301">
                  <a:extLst>
                    <a:ext uri="{9D8B030D-6E8A-4147-A177-3AD203B41FA5}">
                      <a16:colId xmlns:a16="http://schemas.microsoft.com/office/drawing/2014/main" val="2708847030"/>
                    </a:ext>
                  </a:extLst>
                </a:gridCol>
              </a:tblGrid>
              <a:tr h="1281473">
                <a:tc>
                  <a:txBody>
                    <a:bodyPr/>
                    <a:lstStyle/>
                    <a:p>
                      <a:pPr algn="ctr" fontAlgn="b"/>
                      <a:r>
                        <a:rPr lang="en-US" sz="1100" b="1" kern="1200" dirty="0">
                          <a:solidFill>
                            <a:schemeClr val="bg1"/>
                          </a:solidFill>
                          <a:latin typeface="+mn-lt"/>
                          <a:ea typeface="+mn-ea"/>
                          <a:cs typeface="+mn-cs"/>
                        </a:rPr>
                        <a:t>Team</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kern="1200" dirty="0">
                          <a:solidFill>
                            <a:schemeClr val="bg1"/>
                          </a:solidFill>
                          <a:latin typeface="+mn-lt"/>
                          <a:ea typeface="+mn-ea"/>
                          <a:cs typeface="+mn-cs"/>
                        </a:rPr>
                        <a:t>Player</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Pass Yards</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Attempts</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Completions</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Interceptions</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Longest Pass</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Sacks Taken</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Passing Touchdown</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Passer Rating</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Yards per Attempt</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endParaRPr lang="en-US" sz="1100" b="1" kern="1200" dirty="0">
                        <a:solidFill>
                          <a:schemeClr val="bg1"/>
                        </a:solidFill>
                        <a:latin typeface="+mn-lt"/>
                        <a:ea typeface="+mn-ea"/>
                        <a:cs typeface="+mn-cs"/>
                      </a:endParaRPr>
                    </a:p>
                    <a:p>
                      <a:pPr algn="ctr" fontAlgn="b"/>
                      <a:r>
                        <a:rPr lang="en-US" sz="1100" b="1" kern="1200" dirty="0">
                          <a:solidFill>
                            <a:schemeClr val="bg1"/>
                          </a:solidFill>
                          <a:latin typeface="+mn-lt"/>
                          <a:ea typeface="+mn-ea"/>
                          <a:cs typeface="+mn-cs"/>
                        </a:rPr>
                        <a:t>Completion%</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66206541"/>
                  </a:ext>
                </a:extLst>
              </a:tr>
              <a:tr h="1026698">
                <a:tc>
                  <a:txBody>
                    <a:bodyPr/>
                    <a:lstStyle/>
                    <a:p>
                      <a:pPr algn="ctr" fontAlgn="b"/>
                      <a:r>
                        <a:rPr lang="en-US" sz="1200" b="0" kern="1200" dirty="0">
                          <a:solidFill>
                            <a:schemeClr val="bg1"/>
                          </a:solidFill>
                          <a:latin typeface="+mn-lt"/>
                          <a:ea typeface="+mn-ea"/>
                          <a:cs typeface="+mn-cs"/>
                        </a:rPr>
                        <a:t>PHI</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Gardner Minshew</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355</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40</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24</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2</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48</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0</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2</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84.9</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8.9</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60%</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61715487"/>
                  </a:ext>
                </a:extLst>
              </a:tr>
              <a:tr h="1026698">
                <a:tc>
                  <a:txBody>
                    <a:bodyPr/>
                    <a:lstStyle/>
                    <a:p>
                      <a:pPr algn="ctr" fontAlgn="b"/>
                      <a:r>
                        <a:rPr lang="en-US" sz="1200" b="0" kern="1200" dirty="0">
                          <a:solidFill>
                            <a:schemeClr val="bg1"/>
                          </a:solidFill>
                          <a:latin typeface="+mn-lt"/>
                          <a:ea typeface="+mn-ea"/>
                          <a:cs typeface="+mn-cs"/>
                        </a:rPr>
                        <a:t>DAL</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Dak Prescott</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a:solidFill>
                            <a:schemeClr val="bg1"/>
                          </a:solidFill>
                          <a:latin typeface="+mn-lt"/>
                          <a:ea typeface="+mn-ea"/>
                          <a:cs typeface="+mn-cs"/>
                        </a:rPr>
                        <a:t>347</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a:solidFill>
                            <a:schemeClr val="bg1"/>
                          </a:solidFill>
                          <a:latin typeface="+mn-lt"/>
                          <a:ea typeface="+mn-ea"/>
                          <a:cs typeface="+mn-cs"/>
                        </a:rPr>
                        <a:t>35</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27</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1</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52</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6</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3</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124.3</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9.9</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200" b="0" kern="1200" dirty="0">
                          <a:solidFill>
                            <a:schemeClr val="bg1"/>
                          </a:solidFill>
                          <a:latin typeface="+mn-lt"/>
                          <a:ea typeface="+mn-ea"/>
                          <a:cs typeface="+mn-cs"/>
                        </a:rPr>
                        <a:t>77.1%</a:t>
                      </a:r>
                    </a:p>
                  </a:txBody>
                  <a:tcPr marL="8178" marR="8178" marT="817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41028352"/>
                  </a:ext>
                </a:extLst>
              </a:tr>
            </a:tbl>
          </a:graphicData>
        </a:graphic>
      </p:graphicFrame>
      <p:pic>
        <p:nvPicPr>
          <p:cNvPr id="10" name="Picture 2" descr="Dallas Cowboys Logo - Free Transparent PNG Logos">
            <a:extLst>
              <a:ext uri="{FF2B5EF4-FFF2-40B4-BE49-F238E27FC236}">
                <a16:creationId xmlns:a16="http://schemas.microsoft.com/office/drawing/2014/main" id="{EB440B1B-6382-FD28-2679-4204E0ED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795" y="128679"/>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hiladelphia Eagles Logo PNG PNG Transparent &amp; SVG Vector - Freebie Supply">
            <a:extLst>
              <a:ext uri="{FF2B5EF4-FFF2-40B4-BE49-F238E27FC236}">
                <a16:creationId xmlns:a16="http://schemas.microsoft.com/office/drawing/2014/main" id="{D7E5E90E-B8A6-D7FE-9E4F-34007F6A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657" y="250598"/>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F52B4CC-D2C7-0CF3-FB84-115F75D77486}"/>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E49BEF-FAD4-AFE5-A65F-519390C5DA81}"/>
              </a:ext>
            </a:extLst>
          </p:cNvPr>
          <p:cNvSpPr>
            <a:spLocks noGrp="1"/>
          </p:cNvSpPr>
          <p:nvPr>
            <p:ph type="title"/>
          </p:nvPr>
        </p:nvSpPr>
        <p:spPr>
          <a:xfrm>
            <a:off x="-528124" y="87764"/>
            <a:ext cx="5530542" cy="1077229"/>
          </a:xfrm>
        </p:spPr>
        <p:txBody>
          <a:bodyPr>
            <a:noAutofit/>
          </a:bodyPr>
          <a:lstStyle/>
          <a:p>
            <a:pPr algn="ctr"/>
            <a:r>
              <a:rPr lang="en-US" sz="4000" dirty="0"/>
              <a:t>Passing</a:t>
            </a:r>
          </a:p>
        </p:txBody>
      </p:sp>
    </p:spTree>
    <p:extLst>
      <p:ext uri="{BB962C8B-B14F-4D97-AF65-F5344CB8AC3E}">
        <p14:creationId xmlns:p14="http://schemas.microsoft.com/office/powerpoint/2010/main" val="152707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allas Cowboys Logo - Free Transparent PNG Logos">
            <a:extLst>
              <a:ext uri="{FF2B5EF4-FFF2-40B4-BE49-F238E27FC236}">
                <a16:creationId xmlns:a16="http://schemas.microsoft.com/office/drawing/2014/main" id="{EB440B1B-6382-FD28-2679-4204E0ED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795" y="250598"/>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hiladelphia Eagles Logo PNG PNG Transparent &amp; SVG Vector - Freebie Supply">
            <a:extLst>
              <a:ext uri="{FF2B5EF4-FFF2-40B4-BE49-F238E27FC236}">
                <a16:creationId xmlns:a16="http://schemas.microsoft.com/office/drawing/2014/main" id="{D7E5E90E-B8A6-D7FE-9E4F-34007F6A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658" y="372517"/>
            <a:ext cx="1911861" cy="12745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CF985214-8E37-8D5C-F967-EA9016CB22ED}"/>
              </a:ext>
            </a:extLst>
          </p:cNvPr>
          <p:cNvGraphicFramePr>
            <a:graphicFrameLocks noGrp="1"/>
          </p:cNvGraphicFramePr>
          <p:nvPr>
            <p:ph idx="1"/>
            <p:extLst>
              <p:ext uri="{D42A27DB-BD31-4B8C-83A1-F6EECF244321}">
                <p14:modId xmlns:p14="http://schemas.microsoft.com/office/powerpoint/2010/main" val="2190766569"/>
              </p:ext>
            </p:extLst>
          </p:nvPr>
        </p:nvGraphicFramePr>
        <p:xfrm>
          <a:off x="1530516" y="2224002"/>
          <a:ext cx="9130968" cy="3801886"/>
        </p:xfrm>
        <a:graphic>
          <a:graphicData uri="http://schemas.openxmlformats.org/drawingml/2006/table">
            <a:tbl>
              <a:tblPr firstRow="1">
                <a:tableStyleId>{5C22544A-7EE6-4342-B048-85BDC9FD1C3A}</a:tableStyleId>
              </a:tblPr>
              <a:tblGrid>
                <a:gridCol w="1141371">
                  <a:extLst>
                    <a:ext uri="{9D8B030D-6E8A-4147-A177-3AD203B41FA5}">
                      <a16:colId xmlns:a16="http://schemas.microsoft.com/office/drawing/2014/main" val="2521375714"/>
                    </a:ext>
                  </a:extLst>
                </a:gridCol>
                <a:gridCol w="1141371">
                  <a:extLst>
                    <a:ext uri="{9D8B030D-6E8A-4147-A177-3AD203B41FA5}">
                      <a16:colId xmlns:a16="http://schemas.microsoft.com/office/drawing/2014/main" val="4044638734"/>
                    </a:ext>
                  </a:extLst>
                </a:gridCol>
                <a:gridCol w="1141371">
                  <a:extLst>
                    <a:ext uri="{9D8B030D-6E8A-4147-A177-3AD203B41FA5}">
                      <a16:colId xmlns:a16="http://schemas.microsoft.com/office/drawing/2014/main" val="3291804009"/>
                    </a:ext>
                  </a:extLst>
                </a:gridCol>
                <a:gridCol w="1141371">
                  <a:extLst>
                    <a:ext uri="{9D8B030D-6E8A-4147-A177-3AD203B41FA5}">
                      <a16:colId xmlns:a16="http://schemas.microsoft.com/office/drawing/2014/main" val="1682261821"/>
                    </a:ext>
                  </a:extLst>
                </a:gridCol>
                <a:gridCol w="1141371">
                  <a:extLst>
                    <a:ext uri="{9D8B030D-6E8A-4147-A177-3AD203B41FA5}">
                      <a16:colId xmlns:a16="http://schemas.microsoft.com/office/drawing/2014/main" val="639620893"/>
                    </a:ext>
                  </a:extLst>
                </a:gridCol>
                <a:gridCol w="1141371">
                  <a:extLst>
                    <a:ext uri="{9D8B030D-6E8A-4147-A177-3AD203B41FA5}">
                      <a16:colId xmlns:a16="http://schemas.microsoft.com/office/drawing/2014/main" val="3136843609"/>
                    </a:ext>
                  </a:extLst>
                </a:gridCol>
                <a:gridCol w="1141371">
                  <a:extLst>
                    <a:ext uri="{9D8B030D-6E8A-4147-A177-3AD203B41FA5}">
                      <a16:colId xmlns:a16="http://schemas.microsoft.com/office/drawing/2014/main" val="676205213"/>
                    </a:ext>
                  </a:extLst>
                </a:gridCol>
                <a:gridCol w="1141371">
                  <a:extLst>
                    <a:ext uri="{9D8B030D-6E8A-4147-A177-3AD203B41FA5}">
                      <a16:colId xmlns:a16="http://schemas.microsoft.com/office/drawing/2014/main" val="639125478"/>
                    </a:ext>
                  </a:extLst>
                </a:gridCol>
              </a:tblGrid>
              <a:tr h="668238">
                <a:tc>
                  <a:txBody>
                    <a:bodyPr/>
                    <a:lstStyle/>
                    <a:p>
                      <a:pPr marL="0" algn="ctr" defTabSz="914400" rtl="0" eaLnBrk="1" fontAlgn="b" latinLnBrk="0" hangingPunct="1"/>
                      <a:r>
                        <a:rPr lang="en-US" sz="1200" b="1" kern="1200" dirty="0">
                          <a:solidFill>
                            <a:schemeClr val="bg1"/>
                          </a:solidFill>
                          <a:latin typeface="+mn-lt"/>
                          <a:ea typeface="+mn-ea"/>
                          <a:cs typeface="+mn-cs"/>
                        </a:rPr>
                        <a:t>Team</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Player Name</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Carries</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Rush Yards</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Yards per Carry</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Rushing Touchdowns</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Longest Run</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1" kern="1200" dirty="0">
                          <a:solidFill>
                            <a:schemeClr val="bg1"/>
                          </a:solidFill>
                        </a:rPr>
                        <a:t>Fumbles Lost</a:t>
                      </a:r>
                      <a:endParaRPr lang="en-US" sz="1200" b="1"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48719250"/>
                  </a:ext>
                </a:extLst>
              </a:tr>
              <a:tr h="449293">
                <a:tc>
                  <a:txBody>
                    <a:bodyPr/>
                    <a:lstStyle/>
                    <a:p>
                      <a:pPr marL="0" algn="ctr" defTabSz="914400" rtl="0" eaLnBrk="1" fontAlgn="b" latinLnBrk="0" hangingPunct="1"/>
                      <a:r>
                        <a:rPr lang="en-US" sz="1200" b="0" kern="1200" dirty="0">
                          <a:solidFill>
                            <a:schemeClr val="bg1"/>
                          </a:solidFill>
                        </a:rPr>
                        <a:t>DAL</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Ezekiel Elliott</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16</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55</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3.4</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1</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22</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0</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87943228"/>
                  </a:ext>
                </a:extLst>
              </a:tr>
              <a:tr h="668238">
                <a:tc>
                  <a:txBody>
                    <a:bodyPr/>
                    <a:lstStyle/>
                    <a:p>
                      <a:pPr marL="0" algn="ctr" defTabSz="914400" rtl="0" eaLnBrk="1" fontAlgn="b" latinLnBrk="0" hangingPunct="1"/>
                      <a:r>
                        <a:rPr lang="en-US" sz="1200" b="0" kern="1200" dirty="0">
                          <a:solidFill>
                            <a:schemeClr val="bg1"/>
                          </a:solidFill>
                        </a:rPr>
                        <a:t>PHI</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Kenneth </a:t>
                      </a:r>
                      <a:r>
                        <a:rPr lang="en-US" sz="1200" b="0" kern="1200" dirty="0" err="1">
                          <a:solidFill>
                            <a:schemeClr val="bg1"/>
                          </a:solidFill>
                        </a:rPr>
                        <a:t>Gainwell</a:t>
                      </a:r>
                      <a:endParaRPr lang="en-US" sz="1200" b="0" kern="1200" dirty="0">
                        <a:solidFill>
                          <a:schemeClr val="bg1"/>
                        </a:solidFill>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4</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17</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4.2</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0</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11</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0</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8619286"/>
                  </a:ext>
                </a:extLst>
              </a:tr>
              <a:tr h="668238">
                <a:tc>
                  <a:txBody>
                    <a:bodyPr/>
                    <a:lstStyle/>
                    <a:p>
                      <a:pPr marL="0" algn="ctr" defTabSz="914400" rtl="0" eaLnBrk="1" fontAlgn="b" latinLnBrk="0" hangingPunct="1"/>
                      <a:r>
                        <a:rPr lang="en-US" sz="1200" b="0" kern="1200" dirty="0">
                          <a:solidFill>
                            <a:schemeClr val="bg1"/>
                          </a:solidFill>
                          <a:latin typeface="+mn-lt"/>
                          <a:ea typeface="+mn-ea"/>
                          <a:cs typeface="+mn-cs"/>
                        </a:rPr>
                        <a:t>PHI</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Gardner Minshew</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4</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5</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1.2</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3</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1</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60614347"/>
                  </a:ext>
                </a:extLst>
              </a:tr>
              <a:tr h="449293">
                <a:tc>
                  <a:txBody>
                    <a:bodyPr/>
                    <a:lstStyle/>
                    <a:p>
                      <a:pPr marL="0" algn="ctr" defTabSz="914400" rtl="0" eaLnBrk="1" fontAlgn="b" latinLnBrk="0" hangingPunct="1"/>
                      <a:r>
                        <a:rPr lang="en-US" sz="1200" b="0" kern="1200" dirty="0">
                          <a:solidFill>
                            <a:schemeClr val="bg1"/>
                          </a:solidFill>
                          <a:latin typeface="+mn-lt"/>
                          <a:ea typeface="+mn-ea"/>
                          <a:cs typeface="+mn-cs"/>
                        </a:rPr>
                        <a:t>DAL</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Tony Pollard</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9</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19</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2.1</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0</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8</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0</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62260345"/>
                  </a:ext>
                </a:extLst>
              </a:tr>
              <a:tr h="449293">
                <a:tc>
                  <a:txBody>
                    <a:bodyPr/>
                    <a:lstStyle/>
                    <a:p>
                      <a:pPr marL="0" algn="ctr" defTabSz="914400" rtl="0" eaLnBrk="1" fontAlgn="b" latinLnBrk="0" hangingPunct="1"/>
                      <a:r>
                        <a:rPr lang="en-US" sz="1200" b="0" kern="1200" dirty="0">
                          <a:solidFill>
                            <a:schemeClr val="bg1"/>
                          </a:solidFill>
                          <a:latin typeface="+mn-lt"/>
                          <a:ea typeface="+mn-ea"/>
                          <a:cs typeface="+mn-cs"/>
                        </a:rPr>
                        <a:t>DAL</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Dak Prescott</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6</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41</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6.8</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0</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16</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0</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91813042"/>
                  </a:ext>
                </a:extLst>
              </a:tr>
              <a:tr h="449293">
                <a:tc>
                  <a:txBody>
                    <a:bodyPr/>
                    <a:lstStyle/>
                    <a:p>
                      <a:pPr marL="0" algn="ctr" defTabSz="914400" rtl="0" eaLnBrk="1" fontAlgn="b" latinLnBrk="0" hangingPunct="1"/>
                      <a:r>
                        <a:rPr lang="en-US" sz="1200" b="0" kern="1200" dirty="0">
                          <a:solidFill>
                            <a:schemeClr val="bg1"/>
                          </a:solidFill>
                          <a:latin typeface="+mn-lt"/>
                          <a:ea typeface="+mn-ea"/>
                          <a:cs typeface="+mn-cs"/>
                        </a:rPr>
                        <a:t>PHI</a:t>
                      </a: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Miles Sanders</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21</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67</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3.2</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a:solidFill>
                            <a:schemeClr val="bg1"/>
                          </a:solidFill>
                        </a:rPr>
                        <a:t>0</a:t>
                      </a:r>
                      <a:endParaRPr lang="en-US" sz="1200" b="0" kern="120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13</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ctr" defTabSz="914400" rtl="0" eaLnBrk="1" fontAlgn="b" latinLnBrk="0" hangingPunct="1"/>
                      <a:r>
                        <a:rPr lang="en-US" sz="1200" b="0" kern="1200" dirty="0">
                          <a:solidFill>
                            <a:schemeClr val="bg1"/>
                          </a:solidFill>
                        </a:rPr>
                        <a:t>1</a:t>
                      </a:r>
                      <a:endParaRPr lang="en-US" sz="1200" b="0" kern="1200" dirty="0">
                        <a:solidFill>
                          <a:schemeClr val="bg1"/>
                        </a:solidFill>
                        <a:latin typeface="+mn-lt"/>
                        <a:ea typeface="+mn-ea"/>
                        <a:cs typeface="+mn-cs"/>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394414"/>
                  </a:ext>
                </a:extLst>
              </a:tr>
            </a:tbl>
          </a:graphicData>
        </a:graphic>
      </p:graphicFrame>
      <p:sp>
        <p:nvSpPr>
          <p:cNvPr id="2" name="Rectangle 1">
            <a:extLst>
              <a:ext uri="{FF2B5EF4-FFF2-40B4-BE49-F238E27FC236}">
                <a16:creationId xmlns:a16="http://schemas.microsoft.com/office/drawing/2014/main" id="{B37FA0C6-99DC-B3EE-CBF3-26605C9F3A96}"/>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4B63A81-3CB6-61E6-FCE8-40C87A526D2A}"/>
              </a:ext>
            </a:extLst>
          </p:cNvPr>
          <p:cNvSpPr>
            <a:spLocks noGrp="1"/>
          </p:cNvSpPr>
          <p:nvPr>
            <p:ph type="title"/>
          </p:nvPr>
        </p:nvSpPr>
        <p:spPr>
          <a:xfrm>
            <a:off x="-408855" y="87764"/>
            <a:ext cx="5530542" cy="1077229"/>
          </a:xfrm>
        </p:spPr>
        <p:txBody>
          <a:bodyPr>
            <a:noAutofit/>
          </a:bodyPr>
          <a:lstStyle/>
          <a:p>
            <a:pPr algn="ctr"/>
            <a:r>
              <a:rPr lang="en-US" sz="4000" dirty="0"/>
              <a:t>Rushing</a:t>
            </a:r>
          </a:p>
        </p:txBody>
      </p:sp>
    </p:spTree>
    <p:extLst>
      <p:ext uri="{BB962C8B-B14F-4D97-AF65-F5344CB8AC3E}">
        <p14:creationId xmlns:p14="http://schemas.microsoft.com/office/powerpoint/2010/main" val="105966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allas Cowboys Logo - Free Transparent PNG Logos">
            <a:extLst>
              <a:ext uri="{FF2B5EF4-FFF2-40B4-BE49-F238E27FC236}">
                <a16:creationId xmlns:a16="http://schemas.microsoft.com/office/drawing/2014/main" id="{EB440B1B-6382-FD28-2679-4204E0ED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235" y="0"/>
            <a:ext cx="1699424" cy="12745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hiladelphia Eagles Logo PNG PNG Transparent &amp; SVG Vector - Freebie Supply">
            <a:extLst>
              <a:ext uri="{FF2B5EF4-FFF2-40B4-BE49-F238E27FC236}">
                <a16:creationId xmlns:a16="http://schemas.microsoft.com/office/drawing/2014/main" id="{D7E5E90E-B8A6-D7FE-9E4F-34007F6A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342" y="84286"/>
            <a:ext cx="1754114" cy="11694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a:extLst>
              <a:ext uri="{FF2B5EF4-FFF2-40B4-BE49-F238E27FC236}">
                <a16:creationId xmlns:a16="http://schemas.microsoft.com/office/drawing/2014/main" id="{52FE5ECC-9A6F-6BAC-9182-39B050B8E4A2}"/>
              </a:ext>
            </a:extLst>
          </p:cNvPr>
          <p:cNvGraphicFramePr>
            <a:graphicFrameLocks noGrp="1"/>
          </p:cNvGraphicFramePr>
          <p:nvPr>
            <p:ph idx="1"/>
            <p:extLst>
              <p:ext uri="{D42A27DB-BD31-4B8C-83A1-F6EECF244321}">
                <p14:modId xmlns:p14="http://schemas.microsoft.com/office/powerpoint/2010/main" val="1928095230"/>
              </p:ext>
            </p:extLst>
          </p:nvPr>
        </p:nvGraphicFramePr>
        <p:xfrm>
          <a:off x="1054249" y="1414010"/>
          <a:ext cx="10273554" cy="4828024"/>
        </p:xfrm>
        <a:graphic>
          <a:graphicData uri="http://schemas.openxmlformats.org/drawingml/2006/table">
            <a:tbl>
              <a:tblPr firstRow="1">
                <a:tableStyleId>{5C22544A-7EE6-4342-B048-85BDC9FD1C3A}</a:tableStyleId>
              </a:tblPr>
              <a:tblGrid>
                <a:gridCol w="1141506">
                  <a:extLst>
                    <a:ext uri="{9D8B030D-6E8A-4147-A177-3AD203B41FA5}">
                      <a16:colId xmlns:a16="http://schemas.microsoft.com/office/drawing/2014/main" val="787981916"/>
                    </a:ext>
                  </a:extLst>
                </a:gridCol>
                <a:gridCol w="1141506">
                  <a:extLst>
                    <a:ext uri="{9D8B030D-6E8A-4147-A177-3AD203B41FA5}">
                      <a16:colId xmlns:a16="http://schemas.microsoft.com/office/drawing/2014/main" val="2575829701"/>
                    </a:ext>
                  </a:extLst>
                </a:gridCol>
                <a:gridCol w="1141506">
                  <a:extLst>
                    <a:ext uri="{9D8B030D-6E8A-4147-A177-3AD203B41FA5}">
                      <a16:colId xmlns:a16="http://schemas.microsoft.com/office/drawing/2014/main" val="78827883"/>
                    </a:ext>
                  </a:extLst>
                </a:gridCol>
                <a:gridCol w="1141506">
                  <a:extLst>
                    <a:ext uri="{9D8B030D-6E8A-4147-A177-3AD203B41FA5}">
                      <a16:colId xmlns:a16="http://schemas.microsoft.com/office/drawing/2014/main" val="1601976950"/>
                    </a:ext>
                  </a:extLst>
                </a:gridCol>
                <a:gridCol w="1141506">
                  <a:extLst>
                    <a:ext uri="{9D8B030D-6E8A-4147-A177-3AD203B41FA5}">
                      <a16:colId xmlns:a16="http://schemas.microsoft.com/office/drawing/2014/main" val="3598701493"/>
                    </a:ext>
                  </a:extLst>
                </a:gridCol>
                <a:gridCol w="1141506">
                  <a:extLst>
                    <a:ext uri="{9D8B030D-6E8A-4147-A177-3AD203B41FA5}">
                      <a16:colId xmlns:a16="http://schemas.microsoft.com/office/drawing/2014/main" val="3527665661"/>
                    </a:ext>
                  </a:extLst>
                </a:gridCol>
                <a:gridCol w="1141506">
                  <a:extLst>
                    <a:ext uri="{9D8B030D-6E8A-4147-A177-3AD203B41FA5}">
                      <a16:colId xmlns:a16="http://schemas.microsoft.com/office/drawing/2014/main" val="1907653433"/>
                    </a:ext>
                  </a:extLst>
                </a:gridCol>
                <a:gridCol w="1141506">
                  <a:extLst>
                    <a:ext uri="{9D8B030D-6E8A-4147-A177-3AD203B41FA5}">
                      <a16:colId xmlns:a16="http://schemas.microsoft.com/office/drawing/2014/main" val="2699920030"/>
                    </a:ext>
                  </a:extLst>
                </a:gridCol>
                <a:gridCol w="1141506">
                  <a:extLst>
                    <a:ext uri="{9D8B030D-6E8A-4147-A177-3AD203B41FA5}">
                      <a16:colId xmlns:a16="http://schemas.microsoft.com/office/drawing/2014/main" val="3879728080"/>
                    </a:ext>
                  </a:extLst>
                </a:gridCol>
              </a:tblGrid>
              <a:tr h="524660">
                <a:tc>
                  <a:txBody>
                    <a:bodyPr/>
                    <a:lstStyle/>
                    <a:p>
                      <a:pPr algn="ctr" fontAlgn="b"/>
                      <a:r>
                        <a:rPr lang="en-US" sz="1100" u="none" strike="noStrike" dirty="0">
                          <a:solidFill>
                            <a:schemeClr val="bg1"/>
                          </a:solidFill>
                          <a:effectLst/>
                        </a:rPr>
                        <a:t>Team</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Player Name</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Receiving </a:t>
                      </a:r>
                    </a:p>
                    <a:p>
                      <a:pPr algn="ctr" fontAlgn="b"/>
                      <a:r>
                        <a:rPr lang="en-US" sz="1100" u="none" strike="noStrike" dirty="0">
                          <a:solidFill>
                            <a:schemeClr val="bg1"/>
                          </a:solidFill>
                          <a:effectLst/>
                        </a:rPr>
                        <a:t>Yards</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Receptions</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Longest Reception</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Receiving Touchdowns</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Targets</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Yards per </a:t>
                      </a:r>
                    </a:p>
                    <a:p>
                      <a:pPr algn="ctr" fontAlgn="b"/>
                      <a:r>
                        <a:rPr lang="en-US" sz="1100" u="none" strike="noStrike" dirty="0">
                          <a:solidFill>
                            <a:schemeClr val="bg1"/>
                          </a:solidFill>
                          <a:effectLst/>
                        </a:rPr>
                        <a:t>Target</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solidFill>
                            <a:schemeClr val="bg1"/>
                          </a:solidFill>
                          <a:effectLst/>
                        </a:rPr>
                        <a:t>Yards Per Reception</a:t>
                      </a:r>
                      <a:endParaRPr lang="en-US" sz="1100" b="1" i="0" u="none" strike="noStrike" dirty="0">
                        <a:solidFill>
                          <a:schemeClr val="bg1"/>
                        </a:solidFill>
                        <a:effectLst/>
                        <a:latin typeface="Lucida Grande" panose="020B0600040502020204" pitchFamily="34" charset="0"/>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6569606"/>
                  </a:ext>
                </a:extLst>
              </a:tr>
              <a:tr h="277876">
                <a:tc>
                  <a:txBody>
                    <a:bodyPr/>
                    <a:lstStyle/>
                    <a:p>
                      <a:pPr algn="ctr" fontAlgn="b"/>
                      <a:r>
                        <a:rPr lang="en-US" sz="1100" b="0" u="none" strike="noStrike" dirty="0">
                          <a:solidFill>
                            <a:schemeClr val="bg1"/>
                          </a:solidFill>
                          <a:effectLst/>
                          <a:latin typeface="+mn-lt"/>
                        </a:rPr>
                        <a:t>DAL</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Noah Brown</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29834648"/>
                  </a:ext>
                </a:extLst>
              </a:tr>
              <a:tr h="277876">
                <a:tc>
                  <a:txBody>
                    <a:bodyPr/>
                    <a:lstStyle/>
                    <a:p>
                      <a:pPr algn="ctr" fontAlgn="b"/>
                      <a:r>
                        <a:rPr lang="en-US" sz="1100" b="0" u="none" strike="noStrike" dirty="0">
                          <a:solidFill>
                            <a:schemeClr val="bg1"/>
                          </a:solidFill>
                          <a:effectLst/>
                          <a:latin typeface="+mn-lt"/>
                        </a:rPr>
                        <a:t>DAL</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chemeClr val="bg1"/>
                          </a:solidFill>
                          <a:effectLst/>
                          <a:latin typeface="+mn-lt"/>
                        </a:rPr>
                        <a:t>Ezekiel Elliott</a:t>
                      </a: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8769594"/>
                  </a:ext>
                </a:extLst>
              </a:tr>
              <a:tr h="413100">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chemeClr val="bg1"/>
                          </a:solidFill>
                          <a:effectLst/>
                          <a:latin typeface="+mn-lt"/>
                        </a:rPr>
                        <a:t>Jake Ferguson</a:t>
                      </a: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24</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24</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703559"/>
                  </a:ext>
                </a:extLst>
              </a:tr>
              <a:tr h="277876">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chemeClr val="bg1"/>
                          </a:solidFill>
                          <a:effectLst/>
                          <a:latin typeface="+mn-lt"/>
                        </a:rPr>
                        <a:t>Michael Gallup</a:t>
                      </a: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36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12</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7</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9</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220445"/>
                  </a:ext>
                </a:extLst>
              </a:tr>
              <a:tr h="277876">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T.Y. Hilton</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52</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82963316"/>
                  </a:ext>
                </a:extLst>
              </a:tr>
              <a:tr h="277876">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err="1">
                          <a:solidFill>
                            <a:schemeClr val="bg1"/>
                          </a:solidFill>
                          <a:effectLst/>
                          <a:latin typeface="+mn-lt"/>
                        </a:rPr>
                        <a:t>Ceedee</a:t>
                      </a:r>
                      <a:r>
                        <a:rPr lang="en-US" sz="1100" b="0" u="none" strike="noStrike" dirty="0">
                          <a:solidFill>
                            <a:schemeClr val="bg1"/>
                          </a:solidFill>
                          <a:effectLst/>
                          <a:latin typeface="+mn-lt"/>
                        </a:rPr>
                        <a:t> Lamb</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120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36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10.9</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877805"/>
                  </a:ext>
                </a:extLst>
              </a:tr>
              <a:tr h="277876">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Tony Pollard</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13</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8</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7.6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10.2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2810426"/>
                  </a:ext>
                </a:extLst>
              </a:tr>
              <a:tr h="277876">
                <a:tc>
                  <a:txBody>
                    <a:bodyPr/>
                    <a:lstStyle/>
                    <a:p>
                      <a:pPr algn="ctr" fontAlgn="b"/>
                      <a:r>
                        <a:rPr lang="en-US" sz="1100" b="0" u="none" strike="noStrike">
                          <a:solidFill>
                            <a:schemeClr val="bg1"/>
                          </a:solidFill>
                          <a:effectLst/>
                          <a:latin typeface="+mn-lt"/>
                        </a:rPr>
                        <a:t>DAL</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Dalton Schultz</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43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3</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10.8</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14.3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1099037"/>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A.J. Brown</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103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48</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7</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14.7</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17.2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1720064"/>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Kenneth </a:t>
                      </a:r>
                      <a:r>
                        <a:rPr lang="en-US" sz="1100" b="0" u="none" strike="noStrike" dirty="0" err="1">
                          <a:solidFill>
                            <a:schemeClr val="bg1"/>
                          </a:solidFill>
                          <a:effectLst/>
                          <a:latin typeface="+mn-lt"/>
                        </a:rPr>
                        <a:t>Gainwell</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41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4</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10.2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10.2</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2837878"/>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Dallas Goedert</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67</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0</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3</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22.3</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22.3</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0461393"/>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Zach Pascal</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8104658"/>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Miles Sanders</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6</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6</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68525939"/>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Devonta Smith</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113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8</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23</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12</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9.4</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14.1</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955420"/>
                  </a:ext>
                </a:extLst>
              </a:tr>
              <a:tr h="277876">
                <a:tc>
                  <a:txBody>
                    <a:bodyPr/>
                    <a:lstStyle/>
                    <a:p>
                      <a:pPr algn="ctr" fontAlgn="b"/>
                      <a:r>
                        <a:rPr lang="en-US" sz="1100" b="0" u="none" strike="noStrike">
                          <a:solidFill>
                            <a:schemeClr val="bg1"/>
                          </a:solidFill>
                          <a:effectLst/>
                          <a:latin typeface="+mn-lt"/>
                        </a:rPr>
                        <a:t>PHI</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err="1">
                          <a:solidFill>
                            <a:schemeClr val="bg1"/>
                          </a:solidFill>
                          <a:effectLst/>
                          <a:latin typeface="+mn-lt"/>
                        </a:rPr>
                        <a:t>Quez</a:t>
                      </a:r>
                      <a:r>
                        <a:rPr lang="en-US" sz="1100" b="0" u="none" strike="noStrike" dirty="0">
                          <a:solidFill>
                            <a:schemeClr val="bg1"/>
                          </a:solidFill>
                          <a:effectLst/>
                          <a:latin typeface="+mn-lt"/>
                        </a:rPr>
                        <a:t> Watkins</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19</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19</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0</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5</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a:solidFill>
                            <a:schemeClr val="bg1"/>
                          </a:solidFill>
                          <a:effectLst/>
                          <a:latin typeface="+mn-lt"/>
                        </a:rPr>
                        <a:t>3.8</a:t>
                      </a:r>
                      <a:endParaRPr lang="en-US" sz="1100" b="0" i="0" u="none" strike="noStrike">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u="none" strike="noStrike" dirty="0">
                          <a:solidFill>
                            <a:schemeClr val="bg1"/>
                          </a:solidFill>
                          <a:effectLst/>
                          <a:latin typeface="+mn-lt"/>
                        </a:rPr>
                        <a:t>19</a:t>
                      </a:r>
                      <a:endParaRPr lang="en-US" sz="1100" b="0" i="0" u="none" strike="noStrike" dirty="0">
                        <a:solidFill>
                          <a:schemeClr val="bg1"/>
                        </a:solidFill>
                        <a:effectLst/>
                        <a:latin typeface="+mn-lt"/>
                      </a:endParaRPr>
                    </a:p>
                  </a:txBody>
                  <a:tcPr marL="6698" marR="6698" marT="669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4109453"/>
                  </a:ext>
                </a:extLst>
              </a:tr>
            </a:tbl>
          </a:graphicData>
        </a:graphic>
      </p:graphicFrame>
      <p:sp>
        <p:nvSpPr>
          <p:cNvPr id="2" name="Rectangle 1">
            <a:extLst>
              <a:ext uri="{FF2B5EF4-FFF2-40B4-BE49-F238E27FC236}">
                <a16:creationId xmlns:a16="http://schemas.microsoft.com/office/drawing/2014/main" id="{4216AC67-E661-8AEE-2DBD-66EF97643ACA}"/>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260BF10-4A73-E89E-5E79-744051CC168D}"/>
              </a:ext>
            </a:extLst>
          </p:cNvPr>
          <p:cNvSpPr>
            <a:spLocks noGrp="1"/>
          </p:cNvSpPr>
          <p:nvPr>
            <p:ph type="title"/>
          </p:nvPr>
        </p:nvSpPr>
        <p:spPr>
          <a:xfrm>
            <a:off x="-196821" y="87764"/>
            <a:ext cx="5530542" cy="1077229"/>
          </a:xfrm>
        </p:spPr>
        <p:txBody>
          <a:bodyPr>
            <a:noAutofit/>
          </a:bodyPr>
          <a:lstStyle/>
          <a:p>
            <a:pPr algn="ctr"/>
            <a:r>
              <a:rPr lang="en-US" sz="4000" dirty="0"/>
              <a:t>Receiving</a:t>
            </a:r>
          </a:p>
        </p:txBody>
      </p:sp>
    </p:spTree>
    <p:extLst>
      <p:ext uri="{BB962C8B-B14F-4D97-AF65-F5344CB8AC3E}">
        <p14:creationId xmlns:p14="http://schemas.microsoft.com/office/powerpoint/2010/main" val="276095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allas Cowboys Logo - Free Transparent PNG Logos">
            <a:extLst>
              <a:ext uri="{FF2B5EF4-FFF2-40B4-BE49-F238E27FC236}">
                <a16:creationId xmlns:a16="http://schemas.microsoft.com/office/drawing/2014/main" id="{EB440B1B-6382-FD28-2679-4204E0ED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036" y="0"/>
            <a:ext cx="1185786" cy="8893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5ABCFE-B06C-EA6F-D2D3-9E3DC14FD34D}"/>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95D4E6C0-05C0-38EC-91FC-D413C173BE67}"/>
              </a:ext>
            </a:extLst>
          </p:cNvPr>
          <p:cNvGraphicFramePr>
            <a:graphicFrameLocks noGrp="1"/>
          </p:cNvGraphicFramePr>
          <p:nvPr>
            <p:ph idx="1"/>
            <p:extLst>
              <p:ext uri="{D42A27DB-BD31-4B8C-83A1-F6EECF244321}">
                <p14:modId xmlns:p14="http://schemas.microsoft.com/office/powerpoint/2010/main" val="2265681703"/>
              </p:ext>
            </p:extLst>
          </p:nvPr>
        </p:nvGraphicFramePr>
        <p:xfrm>
          <a:off x="1556195" y="1007678"/>
          <a:ext cx="9079610" cy="5484803"/>
        </p:xfrm>
        <a:graphic>
          <a:graphicData uri="http://schemas.openxmlformats.org/drawingml/2006/table">
            <a:tbl>
              <a:tblPr firstRow="1">
                <a:tableStyleId>{5C22544A-7EE6-4342-B048-85BDC9FD1C3A}</a:tableStyleId>
              </a:tblPr>
              <a:tblGrid>
                <a:gridCol w="907961">
                  <a:extLst>
                    <a:ext uri="{9D8B030D-6E8A-4147-A177-3AD203B41FA5}">
                      <a16:colId xmlns:a16="http://schemas.microsoft.com/office/drawing/2014/main" val="4220573941"/>
                    </a:ext>
                  </a:extLst>
                </a:gridCol>
                <a:gridCol w="907961">
                  <a:extLst>
                    <a:ext uri="{9D8B030D-6E8A-4147-A177-3AD203B41FA5}">
                      <a16:colId xmlns:a16="http://schemas.microsoft.com/office/drawing/2014/main" val="3760648625"/>
                    </a:ext>
                  </a:extLst>
                </a:gridCol>
                <a:gridCol w="907961">
                  <a:extLst>
                    <a:ext uri="{9D8B030D-6E8A-4147-A177-3AD203B41FA5}">
                      <a16:colId xmlns:a16="http://schemas.microsoft.com/office/drawing/2014/main" val="410105799"/>
                    </a:ext>
                  </a:extLst>
                </a:gridCol>
                <a:gridCol w="907961">
                  <a:extLst>
                    <a:ext uri="{9D8B030D-6E8A-4147-A177-3AD203B41FA5}">
                      <a16:colId xmlns:a16="http://schemas.microsoft.com/office/drawing/2014/main" val="4121953175"/>
                    </a:ext>
                  </a:extLst>
                </a:gridCol>
                <a:gridCol w="907961">
                  <a:extLst>
                    <a:ext uri="{9D8B030D-6E8A-4147-A177-3AD203B41FA5}">
                      <a16:colId xmlns:a16="http://schemas.microsoft.com/office/drawing/2014/main" val="2046146976"/>
                    </a:ext>
                  </a:extLst>
                </a:gridCol>
                <a:gridCol w="907961">
                  <a:extLst>
                    <a:ext uri="{9D8B030D-6E8A-4147-A177-3AD203B41FA5}">
                      <a16:colId xmlns:a16="http://schemas.microsoft.com/office/drawing/2014/main" val="1912750843"/>
                    </a:ext>
                  </a:extLst>
                </a:gridCol>
                <a:gridCol w="907961">
                  <a:extLst>
                    <a:ext uri="{9D8B030D-6E8A-4147-A177-3AD203B41FA5}">
                      <a16:colId xmlns:a16="http://schemas.microsoft.com/office/drawing/2014/main" val="478897089"/>
                    </a:ext>
                  </a:extLst>
                </a:gridCol>
                <a:gridCol w="907961">
                  <a:extLst>
                    <a:ext uri="{9D8B030D-6E8A-4147-A177-3AD203B41FA5}">
                      <a16:colId xmlns:a16="http://schemas.microsoft.com/office/drawing/2014/main" val="67347280"/>
                    </a:ext>
                  </a:extLst>
                </a:gridCol>
                <a:gridCol w="907961">
                  <a:extLst>
                    <a:ext uri="{9D8B030D-6E8A-4147-A177-3AD203B41FA5}">
                      <a16:colId xmlns:a16="http://schemas.microsoft.com/office/drawing/2014/main" val="3350303771"/>
                    </a:ext>
                  </a:extLst>
                </a:gridCol>
                <a:gridCol w="907961">
                  <a:extLst>
                    <a:ext uri="{9D8B030D-6E8A-4147-A177-3AD203B41FA5}">
                      <a16:colId xmlns:a16="http://schemas.microsoft.com/office/drawing/2014/main" val="1344850636"/>
                    </a:ext>
                  </a:extLst>
                </a:gridCol>
              </a:tblGrid>
              <a:tr h="223992">
                <a:tc>
                  <a:txBody>
                    <a:bodyPr/>
                    <a:lstStyle/>
                    <a:p>
                      <a:pPr algn="ctr" fontAlgn="b"/>
                      <a:r>
                        <a:rPr lang="en-US" sz="1000" b="1" u="none" strike="noStrike" dirty="0">
                          <a:solidFill>
                            <a:schemeClr val="bg1"/>
                          </a:solidFill>
                          <a:effectLst/>
                          <a:latin typeface="+mn-lt"/>
                        </a:rPr>
                        <a:t>Team</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Player Name</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Tackles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Assisted Tackles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Total Tackles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Sacks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Forced Fumbles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Interceptions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Touchdowns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latin typeface="+mn-lt"/>
                        </a:rPr>
                        <a:t>Pass Breakups</a:t>
                      </a:r>
                      <a:endParaRPr lang="en-US" sz="1000" b="1"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10476833"/>
                  </a:ext>
                </a:extLst>
              </a:tr>
              <a:tr h="308990">
                <a:tc>
                  <a:txBody>
                    <a:bodyPr/>
                    <a:lstStyle/>
                    <a:p>
                      <a:pPr algn="ctr" fontAlgn="b"/>
                      <a:r>
                        <a:rPr lang="en-US" sz="1000" b="0" u="none" strike="noStrike" dirty="0">
                          <a:solidFill>
                            <a:schemeClr val="bg1"/>
                          </a:solidFill>
                          <a:effectLst/>
                          <a:latin typeface="+mn-lt"/>
                        </a:rPr>
                        <a:t>DAL</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err="1">
                          <a:solidFill>
                            <a:schemeClr val="bg1"/>
                          </a:solidFill>
                          <a:effectLst/>
                          <a:latin typeface="+mn-lt"/>
                        </a:rPr>
                        <a:t>Mackensie</a:t>
                      </a:r>
                      <a:r>
                        <a:rPr lang="en-US" sz="1000" b="0" i="0" u="none" strike="noStrike" dirty="0">
                          <a:solidFill>
                            <a:schemeClr val="bg1"/>
                          </a:solidFill>
                          <a:effectLst/>
                          <a:latin typeface="+mn-lt"/>
                        </a:rPr>
                        <a:t> Alexander</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2997263"/>
                  </a:ext>
                </a:extLst>
              </a:tr>
              <a:tr h="308990">
                <a:tc>
                  <a:txBody>
                    <a:bodyPr/>
                    <a:lstStyle/>
                    <a:p>
                      <a:pPr algn="ctr" fontAlgn="b"/>
                      <a:r>
                        <a:rPr lang="en-US" sz="1000" b="0" u="none" strike="noStrike" dirty="0">
                          <a:solidFill>
                            <a:schemeClr val="bg1"/>
                          </a:solidFill>
                          <a:effectLst/>
                          <a:latin typeface="+mn-lt"/>
                        </a:rPr>
                        <a:t>DAL</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err="1">
                          <a:solidFill>
                            <a:schemeClr val="bg1"/>
                          </a:solidFill>
                          <a:effectLst/>
                          <a:latin typeface="+mn-lt"/>
                        </a:rPr>
                        <a:t>Dorance</a:t>
                      </a:r>
                      <a:r>
                        <a:rPr lang="en-US" sz="1000" b="0" i="0" u="none" strike="noStrike" dirty="0">
                          <a:solidFill>
                            <a:schemeClr val="bg1"/>
                          </a:solidFill>
                          <a:effectLst/>
                          <a:latin typeface="+mn-lt"/>
                        </a:rPr>
                        <a:t> Armstrong</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5468667"/>
                  </a:ext>
                </a:extLst>
              </a:tr>
              <a:tr h="207906">
                <a:tc>
                  <a:txBody>
                    <a:bodyPr/>
                    <a:lstStyle/>
                    <a:p>
                      <a:pPr algn="ctr" fontAlgn="b"/>
                      <a:r>
                        <a:rPr lang="en-US" sz="1000" b="0" u="none" strike="noStrike" dirty="0">
                          <a:solidFill>
                            <a:schemeClr val="bg1"/>
                          </a:solidFill>
                          <a:effectLst/>
                          <a:latin typeface="+mn-lt"/>
                        </a:rPr>
                        <a:t>DAL</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Anthony Barr</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4</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3</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7</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70628898"/>
                  </a:ext>
                </a:extLst>
              </a:tr>
              <a:tr h="207906">
                <a:tc>
                  <a:txBody>
                    <a:bodyPr/>
                    <a:lstStyle/>
                    <a:p>
                      <a:pPr algn="ctr" fontAlgn="b"/>
                      <a:r>
                        <a:rPr lang="en-US" sz="1000" b="0" u="none" strike="noStrike" dirty="0">
                          <a:solidFill>
                            <a:schemeClr val="bg1"/>
                          </a:solidFill>
                          <a:effectLst/>
                          <a:latin typeface="+mn-lt"/>
                        </a:rPr>
                        <a:t>DAL</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Daron Bland</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5</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5</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7664696"/>
                  </a:ext>
                </a:extLst>
              </a:tr>
              <a:tr h="223992">
                <a:tc>
                  <a:txBody>
                    <a:bodyPr/>
                    <a:lstStyle/>
                    <a:p>
                      <a:pPr algn="ctr" fontAlgn="b"/>
                      <a:r>
                        <a:rPr lang="en-US" sz="1000" b="0" u="none" strike="noStrike" dirty="0">
                          <a:solidFill>
                            <a:schemeClr val="bg1"/>
                          </a:solidFill>
                          <a:effectLst/>
                          <a:latin typeface="+mn-lt"/>
                        </a:rPr>
                        <a:t>DAL</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Quinton </a:t>
                      </a:r>
                      <a:r>
                        <a:rPr lang="en-US" sz="1000" b="0" i="0" u="none" strike="noStrike" dirty="0" err="1">
                          <a:solidFill>
                            <a:schemeClr val="bg1"/>
                          </a:solidFill>
                          <a:effectLst/>
                          <a:latin typeface="+mn-lt"/>
                        </a:rPr>
                        <a:t>Bohanna</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2</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6493316"/>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Damone Clark</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2</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3</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5</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8085140"/>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Trevon Diggs</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2</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2</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71271063"/>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Dante Fowler</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9197009"/>
                  </a:ext>
                </a:extLst>
              </a:tr>
              <a:tr h="223992">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Neville Gallimore</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2</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23187945"/>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Luke Gifford</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0623236"/>
                  </a:ext>
                </a:extLst>
              </a:tr>
              <a:tr h="223992">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Chauncey </a:t>
                      </a:r>
                      <a:r>
                        <a:rPr lang="en-US" sz="1000" b="0" i="0" u="none" strike="noStrike" dirty="0" err="1">
                          <a:solidFill>
                            <a:schemeClr val="bg1"/>
                          </a:solidFill>
                          <a:effectLst/>
                          <a:latin typeface="+mn-lt"/>
                        </a:rPr>
                        <a:t>Golston</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54248236"/>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Malik Hooker</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5</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5</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31520095"/>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err="1">
                          <a:solidFill>
                            <a:schemeClr val="bg1"/>
                          </a:solidFill>
                          <a:effectLst/>
                          <a:latin typeface="+mn-lt"/>
                        </a:rPr>
                        <a:t>Jayron</a:t>
                      </a:r>
                      <a:r>
                        <a:rPr lang="en-US" sz="1000" b="0" i="0" u="none" strike="noStrike" dirty="0">
                          <a:solidFill>
                            <a:schemeClr val="bg1"/>
                          </a:solidFill>
                          <a:effectLst/>
                          <a:latin typeface="+mn-lt"/>
                        </a:rPr>
                        <a:t> Kearse</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3</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3</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0625922"/>
                  </a:ext>
                </a:extLst>
              </a:tr>
              <a:tr h="223992">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Demarcus Lawrence</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3</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4</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0437044"/>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Israel </a:t>
                      </a:r>
                      <a:r>
                        <a:rPr lang="en-US" sz="1000" b="0" i="0" u="none" strike="noStrike" dirty="0" err="1">
                          <a:solidFill>
                            <a:schemeClr val="bg1"/>
                          </a:solidFill>
                          <a:effectLst/>
                          <a:latin typeface="+mn-lt"/>
                        </a:rPr>
                        <a:t>Mukuamu</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7490556"/>
                  </a:ext>
                </a:extLst>
              </a:tr>
              <a:tr h="308990">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err="1">
                          <a:solidFill>
                            <a:schemeClr val="bg1"/>
                          </a:solidFill>
                          <a:effectLst/>
                          <a:latin typeface="+mn-lt"/>
                        </a:rPr>
                        <a:t>Osawaru</a:t>
                      </a:r>
                      <a:r>
                        <a:rPr lang="en-US" sz="1000" b="0" i="0" u="none" strike="noStrike" dirty="0">
                          <a:solidFill>
                            <a:schemeClr val="bg1"/>
                          </a:solidFill>
                          <a:effectLst/>
                          <a:latin typeface="+mn-lt"/>
                        </a:rPr>
                        <a:t> Odighizuwa</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28833690"/>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Micah Parsons</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3</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4</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0948886"/>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Carlos Watkins</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2</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46630920"/>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Donovan Wilson</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6</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1</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7</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0136541"/>
                  </a:ext>
                </a:extLst>
              </a:tr>
              <a:tr h="207906">
                <a:tc>
                  <a:txBody>
                    <a:bodyPr/>
                    <a:lstStyle/>
                    <a:p>
                      <a:pPr algn="ctr" fontAlgn="b"/>
                      <a:r>
                        <a:rPr lang="en-US" sz="1000" b="0" u="none" strike="noStrike">
                          <a:solidFill>
                            <a:schemeClr val="bg1"/>
                          </a:solidFill>
                          <a:effectLst/>
                          <a:latin typeface="+mn-lt"/>
                        </a:rPr>
                        <a:t>DAL</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a:solidFill>
                            <a:schemeClr val="bg1"/>
                          </a:solidFill>
                          <a:effectLst/>
                          <a:latin typeface="+mn-lt"/>
                        </a:rPr>
                        <a:t>Nahshon Wright</a:t>
                      </a: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6</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2</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8</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latin typeface="+mn-lt"/>
                        </a:rPr>
                        <a:t>0</a:t>
                      </a:r>
                      <a:endParaRPr lang="en-US" sz="1000" b="0" i="0" u="none" strike="noStrike">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0</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1</a:t>
                      </a:r>
                      <a:endParaRPr lang="en-US" sz="1000" b="0" i="0" u="none" strike="noStrike" dirty="0">
                        <a:solidFill>
                          <a:schemeClr val="bg1"/>
                        </a:solidFill>
                        <a:effectLst/>
                        <a:latin typeface="+mn-lt"/>
                      </a:endParaRPr>
                    </a:p>
                  </a:txBody>
                  <a:tcPr marL="4813" marR="4813" marT="481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77633815"/>
                  </a:ext>
                </a:extLst>
              </a:tr>
            </a:tbl>
          </a:graphicData>
        </a:graphic>
      </p:graphicFrame>
      <p:sp>
        <p:nvSpPr>
          <p:cNvPr id="3" name="Title 1">
            <a:extLst>
              <a:ext uri="{FF2B5EF4-FFF2-40B4-BE49-F238E27FC236}">
                <a16:creationId xmlns:a16="http://schemas.microsoft.com/office/drawing/2014/main" id="{E17A7B97-6300-1F82-6C44-1BC73697F3B7}"/>
              </a:ext>
            </a:extLst>
          </p:cNvPr>
          <p:cNvSpPr>
            <a:spLocks noGrp="1"/>
          </p:cNvSpPr>
          <p:nvPr>
            <p:ph type="title"/>
          </p:nvPr>
        </p:nvSpPr>
        <p:spPr>
          <a:xfrm>
            <a:off x="-196821" y="87764"/>
            <a:ext cx="5530542" cy="1077229"/>
          </a:xfrm>
        </p:spPr>
        <p:txBody>
          <a:bodyPr>
            <a:noAutofit/>
          </a:bodyPr>
          <a:lstStyle/>
          <a:p>
            <a:pPr algn="ctr"/>
            <a:r>
              <a:rPr lang="en-US" sz="4000" dirty="0"/>
              <a:t>Defense</a:t>
            </a:r>
          </a:p>
        </p:txBody>
      </p:sp>
    </p:spTree>
    <p:extLst>
      <p:ext uri="{BB962C8B-B14F-4D97-AF65-F5344CB8AC3E}">
        <p14:creationId xmlns:p14="http://schemas.microsoft.com/office/powerpoint/2010/main" val="424226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C85A25-1CAA-6E47-3D9D-C25679936958}"/>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277D6C6A-E1AD-62F7-5B72-0DB2BFED4365}"/>
              </a:ext>
            </a:extLst>
          </p:cNvPr>
          <p:cNvGraphicFramePr>
            <a:graphicFrameLocks noGrp="1"/>
          </p:cNvGraphicFramePr>
          <p:nvPr>
            <p:ph idx="1"/>
            <p:extLst>
              <p:ext uri="{D42A27DB-BD31-4B8C-83A1-F6EECF244321}">
                <p14:modId xmlns:p14="http://schemas.microsoft.com/office/powerpoint/2010/main" val="3013051697"/>
              </p:ext>
            </p:extLst>
          </p:nvPr>
        </p:nvGraphicFramePr>
        <p:xfrm>
          <a:off x="1195890" y="796065"/>
          <a:ext cx="9800220" cy="5889588"/>
        </p:xfrm>
        <a:graphic>
          <a:graphicData uri="http://schemas.openxmlformats.org/drawingml/2006/table">
            <a:tbl>
              <a:tblPr firstRow="1">
                <a:tableStyleId>{5C22544A-7EE6-4342-B048-85BDC9FD1C3A}</a:tableStyleId>
              </a:tblPr>
              <a:tblGrid>
                <a:gridCol w="980022">
                  <a:extLst>
                    <a:ext uri="{9D8B030D-6E8A-4147-A177-3AD203B41FA5}">
                      <a16:colId xmlns:a16="http://schemas.microsoft.com/office/drawing/2014/main" val="867360561"/>
                    </a:ext>
                  </a:extLst>
                </a:gridCol>
                <a:gridCol w="980022">
                  <a:extLst>
                    <a:ext uri="{9D8B030D-6E8A-4147-A177-3AD203B41FA5}">
                      <a16:colId xmlns:a16="http://schemas.microsoft.com/office/drawing/2014/main" val="2254980738"/>
                    </a:ext>
                  </a:extLst>
                </a:gridCol>
                <a:gridCol w="980022">
                  <a:extLst>
                    <a:ext uri="{9D8B030D-6E8A-4147-A177-3AD203B41FA5}">
                      <a16:colId xmlns:a16="http://schemas.microsoft.com/office/drawing/2014/main" val="2771054036"/>
                    </a:ext>
                  </a:extLst>
                </a:gridCol>
                <a:gridCol w="980022">
                  <a:extLst>
                    <a:ext uri="{9D8B030D-6E8A-4147-A177-3AD203B41FA5}">
                      <a16:colId xmlns:a16="http://schemas.microsoft.com/office/drawing/2014/main" val="5710661"/>
                    </a:ext>
                  </a:extLst>
                </a:gridCol>
                <a:gridCol w="980022">
                  <a:extLst>
                    <a:ext uri="{9D8B030D-6E8A-4147-A177-3AD203B41FA5}">
                      <a16:colId xmlns:a16="http://schemas.microsoft.com/office/drawing/2014/main" val="3142946694"/>
                    </a:ext>
                  </a:extLst>
                </a:gridCol>
                <a:gridCol w="980022">
                  <a:extLst>
                    <a:ext uri="{9D8B030D-6E8A-4147-A177-3AD203B41FA5}">
                      <a16:colId xmlns:a16="http://schemas.microsoft.com/office/drawing/2014/main" val="2435067388"/>
                    </a:ext>
                  </a:extLst>
                </a:gridCol>
                <a:gridCol w="980022">
                  <a:extLst>
                    <a:ext uri="{9D8B030D-6E8A-4147-A177-3AD203B41FA5}">
                      <a16:colId xmlns:a16="http://schemas.microsoft.com/office/drawing/2014/main" val="3753616890"/>
                    </a:ext>
                  </a:extLst>
                </a:gridCol>
                <a:gridCol w="980022">
                  <a:extLst>
                    <a:ext uri="{9D8B030D-6E8A-4147-A177-3AD203B41FA5}">
                      <a16:colId xmlns:a16="http://schemas.microsoft.com/office/drawing/2014/main" val="917142322"/>
                    </a:ext>
                  </a:extLst>
                </a:gridCol>
                <a:gridCol w="980022">
                  <a:extLst>
                    <a:ext uri="{9D8B030D-6E8A-4147-A177-3AD203B41FA5}">
                      <a16:colId xmlns:a16="http://schemas.microsoft.com/office/drawing/2014/main" val="213760880"/>
                    </a:ext>
                  </a:extLst>
                </a:gridCol>
                <a:gridCol w="980022">
                  <a:extLst>
                    <a:ext uri="{9D8B030D-6E8A-4147-A177-3AD203B41FA5}">
                      <a16:colId xmlns:a16="http://schemas.microsoft.com/office/drawing/2014/main" val="996727155"/>
                    </a:ext>
                  </a:extLst>
                </a:gridCol>
              </a:tblGrid>
              <a:tr h="321339">
                <a:tc>
                  <a:txBody>
                    <a:bodyPr/>
                    <a:lstStyle/>
                    <a:p>
                      <a:pPr algn="ctr" fontAlgn="b"/>
                      <a:r>
                        <a:rPr lang="en-US" sz="1000" b="1" u="none" strike="noStrike" dirty="0">
                          <a:solidFill>
                            <a:schemeClr val="bg1"/>
                          </a:solidFill>
                          <a:effectLst/>
                        </a:rPr>
                        <a:t>Team</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Player Name</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Tackles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Assisted Tackles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Total Tackles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Sacks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Forced Fumbles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Interceptions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Touchdowns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1" u="none" strike="noStrike" dirty="0">
                          <a:solidFill>
                            <a:schemeClr val="bg1"/>
                          </a:solidFill>
                          <a:effectLst/>
                        </a:rPr>
                        <a:t>Pass Breakups</a:t>
                      </a:r>
                      <a:endParaRPr lang="en-US" sz="1000" b="1"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686697"/>
                  </a:ext>
                </a:extLst>
              </a:tr>
              <a:tr h="309384">
                <a:tc>
                  <a:txBody>
                    <a:bodyPr/>
                    <a:lstStyle/>
                    <a:p>
                      <a:pPr algn="ctr" fontAlgn="b"/>
                      <a:r>
                        <a:rPr lang="en-US" sz="1000" b="0" u="none" strike="noStrike" dirty="0">
                          <a:solidFill>
                            <a:schemeClr val="bg1"/>
                          </a:solidFill>
                          <a:effectLst/>
                        </a:rPr>
                        <a:t>PHI</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Reed Blankenship</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6</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8</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93123569"/>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James Bradberry</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2</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5197105"/>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Fletcher Cox</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3885194"/>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Jordan Davis</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3602341"/>
                  </a:ext>
                </a:extLst>
              </a:tr>
              <a:tr h="215417">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err="1">
                          <a:solidFill>
                            <a:schemeClr val="bg1"/>
                          </a:solidFill>
                          <a:effectLst/>
                          <a:latin typeface="+mn-lt"/>
                        </a:rPr>
                        <a:t>Nakobe</a:t>
                      </a:r>
                      <a:r>
                        <a:rPr lang="en-US" sz="1000" b="0" u="none" strike="noStrike" dirty="0">
                          <a:solidFill>
                            <a:schemeClr val="bg1"/>
                          </a:solidFill>
                          <a:effectLst/>
                          <a:latin typeface="+mn-lt"/>
                        </a:rPr>
                        <a:t> Dean</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8535024"/>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T.J. Edwards</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3</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14</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6627453"/>
                  </a:ext>
                </a:extLst>
              </a:tr>
              <a:tr h="215417">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Marcus Epps</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6</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8800849"/>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Brandon Graham</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0.5</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31255666"/>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Javon Hargrave</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8803557"/>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Patrick Johnson</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9767380"/>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Linval Joseph</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6</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16783"/>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err="1">
                          <a:solidFill>
                            <a:schemeClr val="bg1"/>
                          </a:solidFill>
                          <a:effectLst/>
                          <a:latin typeface="+mn-lt"/>
                        </a:rPr>
                        <a:t>Avonte</a:t>
                      </a:r>
                      <a:r>
                        <a:rPr lang="en-US" sz="1000" b="0" u="none" strike="noStrike" dirty="0">
                          <a:solidFill>
                            <a:schemeClr val="bg1"/>
                          </a:solidFill>
                          <a:effectLst/>
                          <a:latin typeface="+mn-lt"/>
                        </a:rPr>
                        <a:t> Maddox</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26106110"/>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err="1">
                          <a:solidFill>
                            <a:schemeClr val="bg1"/>
                          </a:solidFill>
                          <a:effectLst/>
                          <a:latin typeface="+mn-lt"/>
                        </a:rPr>
                        <a:t>Haason</a:t>
                      </a:r>
                      <a:r>
                        <a:rPr lang="en-US" sz="1000" b="0" u="none" strike="noStrike" dirty="0">
                          <a:solidFill>
                            <a:schemeClr val="bg1"/>
                          </a:solidFill>
                          <a:effectLst/>
                          <a:latin typeface="+mn-lt"/>
                        </a:rPr>
                        <a:t> Reddick</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6465280"/>
                  </a:ext>
                </a:extLst>
              </a:tr>
              <a:tr h="215417">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Josiah Scott</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3</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97112285"/>
                  </a:ext>
                </a:extLst>
              </a:tr>
              <a:tr h="196689">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Darius Slay</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2</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3</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286010"/>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Ndamukong Suh</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5897963"/>
                  </a:ext>
                </a:extLst>
              </a:tr>
              <a:tr h="196689">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Josh Sweat</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1</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66257936"/>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i="0" u="none" strike="noStrike" dirty="0" err="1">
                          <a:solidFill>
                            <a:schemeClr val="bg1"/>
                          </a:solidFill>
                          <a:effectLst/>
                          <a:latin typeface="+mn-lt"/>
                        </a:rPr>
                        <a:t>K’Von</a:t>
                      </a:r>
                      <a:r>
                        <a:rPr lang="en-US" sz="1000" b="0" i="0" u="none" strike="noStrike" dirty="0">
                          <a:solidFill>
                            <a:schemeClr val="bg1"/>
                          </a:solidFill>
                          <a:effectLst/>
                          <a:latin typeface="+mn-lt"/>
                        </a:rPr>
                        <a:t> Wallace</a:t>
                      </a: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302208"/>
                  </a:ext>
                </a:extLst>
              </a:tr>
              <a:tr h="196689">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err="1">
                          <a:solidFill>
                            <a:schemeClr val="bg1"/>
                          </a:solidFill>
                          <a:effectLst/>
                          <a:latin typeface="+mn-lt"/>
                        </a:rPr>
                        <a:t>Kyzir</a:t>
                      </a:r>
                      <a:r>
                        <a:rPr lang="en-US" sz="1000" b="0" u="none" strike="noStrike" dirty="0">
                          <a:solidFill>
                            <a:schemeClr val="bg1"/>
                          </a:solidFill>
                          <a:effectLst/>
                          <a:latin typeface="+mn-lt"/>
                        </a:rPr>
                        <a:t> White</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4</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1</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0.5</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51149820"/>
                  </a:ext>
                </a:extLst>
              </a:tr>
              <a:tr h="309384">
                <a:tc>
                  <a:txBody>
                    <a:bodyPr/>
                    <a:lstStyle/>
                    <a:p>
                      <a:pPr algn="ctr" fontAlgn="b"/>
                      <a:r>
                        <a:rPr lang="en-US" sz="1000" b="0" u="none" strike="noStrike">
                          <a:solidFill>
                            <a:schemeClr val="bg1"/>
                          </a:solidFill>
                          <a:effectLst/>
                        </a:rPr>
                        <a:t>PHI</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latin typeface="+mn-lt"/>
                        </a:rPr>
                        <a:t>Milton Williams</a:t>
                      </a:r>
                      <a:endParaRPr lang="en-US" sz="1000" b="0" i="0" u="none" strike="noStrike" dirty="0">
                        <a:solidFill>
                          <a:schemeClr val="bg1"/>
                        </a:solidFill>
                        <a:effectLst/>
                        <a:latin typeface="+mn-lt"/>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3</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3</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a:solidFill>
                            <a:schemeClr val="bg1"/>
                          </a:solidFill>
                          <a:effectLst/>
                        </a:rPr>
                        <a:t>0</a:t>
                      </a:r>
                      <a:endParaRPr lang="en-US" sz="1000" b="0" i="0" u="none" strike="noStrike">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000" b="0" u="none" strike="noStrike" dirty="0">
                          <a:solidFill>
                            <a:schemeClr val="bg1"/>
                          </a:solidFill>
                          <a:effectLst/>
                        </a:rPr>
                        <a:t>0</a:t>
                      </a:r>
                      <a:endParaRPr lang="en-US" sz="1000" b="0" i="0" u="none" strike="noStrike" dirty="0">
                        <a:solidFill>
                          <a:schemeClr val="bg1"/>
                        </a:solidFill>
                        <a:effectLst/>
                        <a:latin typeface="Lucida Grande" panose="020B0600040502020204" pitchFamily="34" charset="0"/>
                      </a:endParaRPr>
                    </a:p>
                  </a:txBody>
                  <a:tcPr marL="5139" marR="5139" marT="5139"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8959873"/>
                  </a:ext>
                </a:extLst>
              </a:tr>
            </a:tbl>
          </a:graphicData>
        </a:graphic>
      </p:graphicFrame>
      <p:pic>
        <p:nvPicPr>
          <p:cNvPr id="8" name="Picture 4" descr="Philadelphia Eagles Logo PNG PNG Transparent &amp; SVG Vector - Freebie Supply">
            <a:extLst>
              <a:ext uri="{FF2B5EF4-FFF2-40B4-BE49-F238E27FC236}">
                <a16:creationId xmlns:a16="http://schemas.microsoft.com/office/drawing/2014/main" id="{47324FA4-7B56-16C1-7546-B13E37581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471" y="53785"/>
            <a:ext cx="1049058" cy="6993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3BEBAEF-0380-64CB-340A-8618CE1EA2DB}"/>
              </a:ext>
            </a:extLst>
          </p:cNvPr>
          <p:cNvSpPr>
            <a:spLocks noGrp="1"/>
          </p:cNvSpPr>
          <p:nvPr>
            <p:ph type="title"/>
          </p:nvPr>
        </p:nvSpPr>
        <p:spPr>
          <a:xfrm>
            <a:off x="-196821" y="87764"/>
            <a:ext cx="5530542" cy="1077229"/>
          </a:xfrm>
        </p:spPr>
        <p:txBody>
          <a:bodyPr>
            <a:noAutofit/>
          </a:bodyPr>
          <a:lstStyle/>
          <a:p>
            <a:pPr algn="ctr"/>
            <a:r>
              <a:rPr lang="en-US" sz="4000" dirty="0"/>
              <a:t>Defense</a:t>
            </a:r>
          </a:p>
        </p:txBody>
      </p:sp>
    </p:spTree>
    <p:extLst>
      <p:ext uri="{BB962C8B-B14F-4D97-AF65-F5344CB8AC3E}">
        <p14:creationId xmlns:p14="http://schemas.microsoft.com/office/powerpoint/2010/main" val="34789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allas Cowboys Logo - Free Transparent PNG Logos">
            <a:extLst>
              <a:ext uri="{FF2B5EF4-FFF2-40B4-BE49-F238E27FC236}">
                <a16:creationId xmlns:a16="http://schemas.microsoft.com/office/drawing/2014/main" id="{EB440B1B-6382-FD28-2679-4204E0ED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627" y="177810"/>
            <a:ext cx="1699424" cy="12745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hiladelphia Eagles Logo PNG PNG Transparent &amp; SVG Vector - Freebie Supply">
            <a:extLst>
              <a:ext uri="{FF2B5EF4-FFF2-40B4-BE49-F238E27FC236}">
                <a16:creationId xmlns:a16="http://schemas.microsoft.com/office/drawing/2014/main" id="{D7E5E90E-B8A6-D7FE-9E4F-34007F6A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941" y="249412"/>
            <a:ext cx="1754114" cy="11694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05318760-BACD-FB31-3DDF-D98C47183552}"/>
              </a:ext>
            </a:extLst>
          </p:cNvPr>
          <p:cNvGraphicFramePr>
            <a:graphicFrameLocks noGrp="1"/>
          </p:cNvGraphicFramePr>
          <p:nvPr>
            <p:ph idx="1"/>
            <p:extLst>
              <p:ext uri="{D42A27DB-BD31-4B8C-83A1-F6EECF244321}">
                <p14:modId xmlns:p14="http://schemas.microsoft.com/office/powerpoint/2010/main" val="702120558"/>
              </p:ext>
            </p:extLst>
          </p:nvPr>
        </p:nvGraphicFramePr>
        <p:xfrm>
          <a:off x="2205131" y="1675643"/>
          <a:ext cx="7781739" cy="4703587"/>
        </p:xfrm>
        <a:graphic>
          <a:graphicData uri="http://schemas.openxmlformats.org/drawingml/2006/table">
            <a:tbl>
              <a:tblPr firstRow="1">
                <a:tableStyleId>{5C22544A-7EE6-4342-B048-85BDC9FD1C3A}</a:tableStyleId>
              </a:tblPr>
              <a:tblGrid>
                <a:gridCol w="1111677">
                  <a:extLst>
                    <a:ext uri="{9D8B030D-6E8A-4147-A177-3AD203B41FA5}">
                      <a16:colId xmlns:a16="http://schemas.microsoft.com/office/drawing/2014/main" val="399223488"/>
                    </a:ext>
                  </a:extLst>
                </a:gridCol>
                <a:gridCol w="1111677">
                  <a:extLst>
                    <a:ext uri="{9D8B030D-6E8A-4147-A177-3AD203B41FA5}">
                      <a16:colId xmlns:a16="http://schemas.microsoft.com/office/drawing/2014/main" val="3429501272"/>
                    </a:ext>
                  </a:extLst>
                </a:gridCol>
                <a:gridCol w="1111677">
                  <a:extLst>
                    <a:ext uri="{9D8B030D-6E8A-4147-A177-3AD203B41FA5}">
                      <a16:colId xmlns:a16="http://schemas.microsoft.com/office/drawing/2014/main" val="1223638014"/>
                    </a:ext>
                  </a:extLst>
                </a:gridCol>
                <a:gridCol w="1111677">
                  <a:extLst>
                    <a:ext uri="{9D8B030D-6E8A-4147-A177-3AD203B41FA5}">
                      <a16:colId xmlns:a16="http://schemas.microsoft.com/office/drawing/2014/main" val="2928282444"/>
                    </a:ext>
                  </a:extLst>
                </a:gridCol>
                <a:gridCol w="1111677">
                  <a:extLst>
                    <a:ext uri="{9D8B030D-6E8A-4147-A177-3AD203B41FA5}">
                      <a16:colId xmlns:a16="http://schemas.microsoft.com/office/drawing/2014/main" val="1912302527"/>
                    </a:ext>
                  </a:extLst>
                </a:gridCol>
                <a:gridCol w="1111677">
                  <a:extLst>
                    <a:ext uri="{9D8B030D-6E8A-4147-A177-3AD203B41FA5}">
                      <a16:colId xmlns:a16="http://schemas.microsoft.com/office/drawing/2014/main" val="358291611"/>
                    </a:ext>
                  </a:extLst>
                </a:gridCol>
                <a:gridCol w="1111677">
                  <a:extLst>
                    <a:ext uri="{9D8B030D-6E8A-4147-A177-3AD203B41FA5}">
                      <a16:colId xmlns:a16="http://schemas.microsoft.com/office/drawing/2014/main" val="4265032418"/>
                    </a:ext>
                  </a:extLst>
                </a:gridCol>
              </a:tblGrid>
              <a:tr h="348759">
                <a:tc>
                  <a:txBody>
                    <a:bodyPr/>
                    <a:lstStyle/>
                    <a:p>
                      <a:pPr algn="ctr" fontAlgn="b"/>
                      <a:r>
                        <a:rPr lang="en-US" sz="1100" b="1" i="0" u="none" strike="noStrike" dirty="0">
                          <a:solidFill>
                            <a:srgbClr val="000000"/>
                          </a:solidFill>
                          <a:effectLst/>
                          <a:latin typeface="+mn-lt"/>
                        </a:rPr>
                        <a:t>Team</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Player Name</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Hits Allowed</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Hurries Allowed</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Pressures Allowed</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Sacks Allowed</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Screen Blocks</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49998165"/>
                  </a:ext>
                </a:extLst>
              </a:tr>
              <a:tr h="34875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Tyler </a:t>
                      </a:r>
                      <a:r>
                        <a:rPr lang="en-US" sz="1100" b="0" i="0" u="none" strike="noStrike" dirty="0" err="1">
                          <a:solidFill>
                            <a:srgbClr val="000000"/>
                          </a:solidFill>
                          <a:effectLst/>
                          <a:latin typeface="+mn-lt"/>
                        </a:rPr>
                        <a:t>Biadasz</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2</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2</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1</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50266332"/>
                  </a:ext>
                </a:extLst>
              </a:tr>
              <a:tr h="34875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Zach Martin</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1</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1</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40420202"/>
                  </a:ext>
                </a:extLst>
              </a:tr>
              <a:tr h="51847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Connor McGovern</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2</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2</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62409164"/>
                  </a:ext>
                </a:extLst>
              </a:tr>
              <a:tr h="34875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Jason Peters</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2218845"/>
                  </a:ext>
                </a:extLst>
              </a:tr>
              <a:tr h="34875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Tyler Smith</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2062518"/>
                  </a:ext>
                </a:extLst>
              </a:tr>
              <a:tr h="348759">
                <a:tc>
                  <a:txBody>
                    <a:bodyPr/>
                    <a:lstStyle/>
                    <a:p>
                      <a:pPr algn="ctr" fontAlgn="b"/>
                      <a:r>
                        <a:rPr lang="en-US" sz="1100" u="none" strike="noStrike">
                          <a:effectLst/>
                          <a:latin typeface="+mn-lt"/>
                        </a:rPr>
                        <a:t>DAL</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Tyron Smith</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3</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4</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1</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27113023"/>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Landon Dickerson</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5</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5</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2697858"/>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John Driscoll</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1</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1</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884959"/>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Lane Johnson</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53951174"/>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Jason Kelce</a:t>
                      </a: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457391"/>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Jordan </a:t>
                      </a:r>
                      <a:r>
                        <a:rPr lang="en-US" sz="1100" b="0" i="0" u="none" strike="noStrike" dirty="0" err="1">
                          <a:solidFill>
                            <a:srgbClr val="000000"/>
                          </a:solidFill>
                          <a:effectLst/>
                          <a:latin typeface="+mn-lt"/>
                        </a:rPr>
                        <a:t>Mailata</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6</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6</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3197005"/>
                  </a:ext>
                </a:extLst>
              </a:tr>
              <a:tr h="348759">
                <a:tc>
                  <a:txBody>
                    <a:bodyPr/>
                    <a:lstStyle/>
                    <a:p>
                      <a:pPr algn="ctr" fontAlgn="b"/>
                      <a:r>
                        <a:rPr lang="en-US" sz="1100" u="none" strike="noStrike">
                          <a:effectLst/>
                          <a:latin typeface="+mn-lt"/>
                        </a:rPr>
                        <a:t>PHI</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Isaac </a:t>
                      </a:r>
                      <a:r>
                        <a:rPr lang="en-US" sz="1100" b="0" i="0" u="none" strike="noStrike" dirty="0" err="1">
                          <a:solidFill>
                            <a:srgbClr val="000000"/>
                          </a:solidFill>
                          <a:effectLst/>
                          <a:latin typeface="+mn-lt"/>
                        </a:rPr>
                        <a:t>Seumalo</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2</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2</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latin typeface="+mn-lt"/>
                        </a:rPr>
                        <a:t>0</a:t>
                      </a:r>
                      <a:endParaRPr lang="en-US" sz="1100" b="0" i="0" u="none" strike="noStrike">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b"/>
                      <a:r>
                        <a:rPr lang="en-US" sz="1100" u="none" strike="noStrike" dirty="0">
                          <a:effectLst/>
                          <a:latin typeface="+mn-lt"/>
                        </a:rPr>
                        <a:t>0</a:t>
                      </a:r>
                      <a:endParaRPr lang="en-US" sz="1100" b="0" i="0" u="none" strike="noStrike" dirty="0">
                        <a:solidFill>
                          <a:srgbClr val="000000"/>
                        </a:solidFill>
                        <a:effectLst/>
                        <a:latin typeface="+mn-lt"/>
                      </a:endParaRPr>
                    </a:p>
                  </a:txBody>
                  <a:tcPr marL="9202" marR="9202" marT="9202"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3310267"/>
                  </a:ext>
                </a:extLst>
              </a:tr>
            </a:tbl>
          </a:graphicData>
        </a:graphic>
      </p:graphicFrame>
      <p:sp>
        <p:nvSpPr>
          <p:cNvPr id="2" name="Rectangle 1">
            <a:extLst>
              <a:ext uri="{FF2B5EF4-FFF2-40B4-BE49-F238E27FC236}">
                <a16:creationId xmlns:a16="http://schemas.microsoft.com/office/drawing/2014/main" id="{4DB5DC09-08E8-87FC-9561-1C76B0BE7927}"/>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0E4851C-C7E4-2F89-182B-01CE5911D0F1}"/>
              </a:ext>
            </a:extLst>
          </p:cNvPr>
          <p:cNvSpPr>
            <a:spLocks noGrp="1"/>
          </p:cNvSpPr>
          <p:nvPr>
            <p:ph type="title"/>
          </p:nvPr>
        </p:nvSpPr>
        <p:spPr>
          <a:xfrm>
            <a:off x="-55213" y="21504"/>
            <a:ext cx="5530542" cy="1077229"/>
          </a:xfrm>
        </p:spPr>
        <p:txBody>
          <a:bodyPr>
            <a:noAutofit/>
          </a:bodyPr>
          <a:lstStyle/>
          <a:p>
            <a:pPr algn="ctr"/>
            <a:r>
              <a:rPr lang="en-US" sz="4000" dirty="0"/>
              <a:t>Offensive Line</a:t>
            </a:r>
          </a:p>
        </p:txBody>
      </p:sp>
    </p:spTree>
    <p:extLst>
      <p:ext uri="{BB962C8B-B14F-4D97-AF65-F5344CB8AC3E}">
        <p14:creationId xmlns:p14="http://schemas.microsoft.com/office/powerpoint/2010/main" val="486096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24E8B6-9E0C-1839-4C26-155ABDA4318B}"/>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2116834" y="652068"/>
            <a:ext cx="7958331" cy="1077229"/>
          </a:xfrm>
        </p:spPr>
        <p:txBody>
          <a:bodyPr>
            <a:noAutofit/>
          </a:bodyPr>
          <a:lstStyle/>
          <a:p>
            <a:pPr algn="ctr"/>
            <a:r>
              <a:rPr lang="en-US" sz="5400" dirty="0"/>
              <a:t>What worked for each team and what didn't? Was there something a team should have done differently?</a:t>
            </a:r>
            <a:br>
              <a:rPr lang="en-US" sz="5400" dirty="0"/>
            </a:br>
            <a:br>
              <a:rPr lang="en-US" sz="5400" dirty="0"/>
            </a:br>
            <a:r>
              <a:rPr lang="en-US" sz="4000" dirty="0"/>
              <a:t>Third Down Analysis</a:t>
            </a:r>
            <a:endParaRPr lang="en-US" sz="5400" dirty="0"/>
          </a:p>
        </p:txBody>
      </p:sp>
    </p:spTree>
    <p:extLst>
      <p:ext uri="{BB962C8B-B14F-4D97-AF65-F5344CB8AC3E}">
        <p14:creationId xmlns:p14="http://schemas.microsoft.com/office/powerpoint/2010/main" val="135662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332E86A-5B4F-BEF3-F5FD-DBE475F1C075}"/>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76E59F0-06DD-3C06-00B6-7F7AC8666D83}"/>
              </a:ext>
            </a:extLst>
          </p:cNvPr>
          <p:cNvGraphicFramePr>
            <a:graphicFrameLocks noGrp="1"/>
          </p:cNvGraphicFramePr>
          <p:nvPr>
            <p:ph idx="1"/>
            <p:extLst>
              <p:ext uri="{D42A27DB-BD31-4B8C-83A1-F6EECF244321}">
                <p14:modId xmlns:p14="http://schemas.microsoft.com/office/powerpoint/2010/main" val="3296063026"/>
              </p:ext>
            </p:extLst>
          </p:nvPr>
        </p:nvGraphicFramePr>
        <p:xfrm>
          <a:off x="1179755" y="1870536"/>
          <a:ext cx="5548254" cy="2162132"/>
        </p:xfrm>
        <a:graphic>
          <a:graphicData uri="http://schemas.openxmlformats.org/drawingml/2006/table">
            <a:tbl>
              <a:tblPr firstRow="1">
                <a:tableStyleId>{5C22544A-7EE6-4342-B048-85BDC9FD1C3A}</a:tableStyleId>
              </a:tblPr>
              <a:tblGrid>
                <a:gridCol w="924709">
                  <a:extLst>
                    <a:ext uri="{9D8B030D-6E8A-4147-A177-3AD203B41FA5}">
                      <a16:colId xmlns:a16="http://schemas.microsoft.com/office/drawing/2014/main" val="57507444"/>
                    </a:ext>
                  </a:extLst>
                </a:gridCol>
                <a:gridCol w="924709">
                  <a:extLst>
                    <a:ext uri="{9D8B030D-6E8A-4147-A177-3AD203B41FA5}">
                      <a16:colId xmlns:a16="http://schemas.microsoft.com/office/drawing/2014/main" val="1257362476"/>
                    </a:ext>
                  </a:extLst>
                </a:gridCol>
                <a:gridCol w="924709">
                  <a:extLst>
                    <a:ext uri="{9D8B030D-6E8A-4147-A177-3AD203B41FA5}">
                      <a16:colId xmlns:a16="http://schemas.microsoft.com/office/drawing/2014/main" val="252998197"/>
                    </a:ext>
                  </a:extLst>
                </a:gridCol>
                <a:gridCol w="924709">
                  <a:extLst>
                    <a:ext uri="{9D8B030D-6E8A-4147-A177-3AD203B41FA5}">
                      <a16:colId xmlns:a16="http://schemas.microsoft.com/office/drawing/2014/main" val="1270733063"/>
                    </a:ext>
                  </a:extLst>
                </a:gridCol>
                <a:gridCol w="924709">
                  <a:extLst>
                    <a:ext uri="{9D8B030D-6E8A-4147-A177-3AD203B41FA5}">
                      <a16:colId xmlns:a16="http://schemas.microsoft.com/office/drawing/2014/main" val="3318768280"/>
                    </a:ext>
                  </a:extLst>
                </a:gridCol>
                <a:gridCol w="924709">
                  <a:extLst>
                    <a:ext uri="{9D8B030D-6E8A-4147-A177-3AD203B41FA5}">
                      <a16:colId xmlns:a16="http://schemas.microsoft.com/office/drawing/2014/main" val="2549057320"/>
                    </a:ext>
                  </a:extLst>
                </a:gridCol>
              </a:tblGrid>
              <a:tr h="451367">
                <a:tc>
                  <a:txBody>
                    <a:bodyPr/>
                    <a:lstStyle/>
                    <a:p>
                      <a:pPr algn="ctr" fontAlgn="b"/>
                      <a:r>
                        <a:rPr lang="en-US" sz="1200" u="none" strike="noStrike" dirty="0">
                          <a:solidFill>
                            <a:schemeClr val="bg1"/>
                          </a:solidFill>
                          <a:effectLst/>
                        </a:rPr>
                        <a:t>Team</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1"/>
                          </a:solidFill>
                          <a:effectLst/>
                        </a:rPr>
                        <a:t>Run or Pass</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1"/>
                          </a:solidFill>
                          <a:effectLst/>
                        </a:rPr>
                        <a:t>To Go Situation</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1"/>
                          </a:solidFill>
                          <a:effectLst/>
                        </a:rPr>
                        <a:t>Attempts</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1"/>
                          </a:solidFill>
                          <a:effectLst/>
                        </a:rPr>
                        <a:t>Firsts</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solidFill>
                            <a:schemeClr val="bg1"/>
                          </a:solidFill>
                          <a:effectLst/>
                        </a:rPr>
                        <a:t>Percent of success</a:t>
                      </a:r>
                      <a:endParaRPr lang="en-US" sz="1200" b="1"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0334025"/>
                  </a:ext>
                </a:extLst>
              </a:tr>
              <a:tr h="244395">
                <a:tc>
                  <a:txBody>
                    <a:bodyPr/>
                    <a:lstStyle/>
                    <a:p>
                      <a:pPr algn="ctr" fontAlgn="b"/>
                      <a:r>
                        <a:rPr lang="en-US" sz="900" u="none" strike="noStrike">
                          <a:solidFill>
                            <a:schemeClr val="bg1"/>
                          </a:solidFill>
                          <a:effectLst/>
                        </a:rPr>
                        <a:t>DAL</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P</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Long</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3</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2</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67%</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5467022"/>
                  </a:ext>
                </a:extLst>
              </a:tr>
              <a:tr h="244395">
                <a:tc>
                  <a:txBody>
                    <a:bodyPr/>
                    <a:lstStyle/>
                    <a:p>
                      <a:pPr algn="ctr" fontAlgn="b"/>
                      <a:r>
                        <a:rPr lang="en-US" sz="900" u="none" strike="noStrike">
                          <a:solidFill>
                            <a:schemeClr val="bg1"/>
                          </a:solidFill>
                          <a:effectLst/>
                        </a:rPr>
                        <a:t>DAL</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P</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Medium</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9</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5</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56%</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4425653"/>
                  </a:ext>
                </a:extLst>
              </a:tr>
              <a:tr h="244395">
                <a:tc>
                  <a:txBody>
                    <a:bodyPr/>
                    <a:lstStyle/>
                    <a:p>
                      <a:pPr algn="ctr" fontAlgn="b"/>
                      <a:r>
                        <a:rPr lang="en-US" sz="900" u="none" strike="noStrike">
                          <a:solidFill>
                            <a:schemeClr val="bg1"/>
                          </a:solidFill>
                          <a:effectLst/>
                        </a:rPr>
                        <a:t>DAL</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P</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Short</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2</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1</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50%</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0007039"/>
                  </a:ext>
                </a:extLst>
              </a:tr>
              <a:tr h="244395">
                <a:tc>
                  <a:txBody>
                    <a:bodyPr/>
                    <a:lstStyle/>
                    <a:p>
                      <a:pPr algn="ctr" fontAlgn="b"/>
                      <a:r>
                        <a:rPr lang="en-US" sz="900" u="none" strike="noStrike">
                          <a:solidFill>
                            <a:schemeClr val="bg1"/>
                          </a:solidFill>
                          <a:effectLst/>
                        </a:rPr>
                        <a:t>DAL</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R</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Short</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1</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0</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0%</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7443301"/>
                  </a:ext>
                </a:extLst>
              </a:tr>
              <a:tr h="244395">
                <a:tc>
                  <a:txBody>
                    <a:bodyPr/>
                    <a:lstStyle/>
                    <a:p>
                      <a:pPr algn="ctr" fontAlgn="b"/>
                      <a:r>
                        <a:rPr lang="en-US" sz="900" u="none" strike="noStrike">
                          <a:solidFill>
                            <a:schemeClr val="bg1"/>
                          </a:solidFill>
                          <a:effectLst/>
                        </a:rPr>
                        <a:t>PHI</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P</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Long</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5</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2</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40%</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323481"/>
                  </a:ext>
                </a:extLst>
              </a:tr>
              <a:tr h="244395">
                <a:tc>
                  <a:txBody>
                    <a:bodyPr/>
                    <a:lstStyle/>
                    <a:p>
                      <a:pPr algn="ctr" fontAlgn="b"/>
                      <a:r>
                        <a:rPr lang="en-US" sz="900" u="none" strike="noStrike">
                          <a:solidFill>
                            <a:schemeClr val="bg1"/>
                          </a:solidFill>
                          <a:effectLst/>
                        </a:rPr>
                        <a:t>PHI</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P</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Medium</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6</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5</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83%</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076086"/>
                  </a:ext>
                </a:extLst>
              </a:tr>
              <a:tr h="244395">
                <a:tc>
                  <a:txBody>
                    <a:bodyPr/>
                    <a:lstStyle/>
                    <a:p>
                      <a:pPr algn="ctr" fontAlgn="b"/>
                      <a:r>
                        <a:rPr lang="en-US" sz="900" u="none" strike="noStrike">
                          <a:solidFill>
                            <a:schemeClr val="bg1"/>
                          </a:solidFill>
                          <a:effectLst/>
                        </a:rPr>
                        <a:t>PHI</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R</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a:solidFill>
                            <a:schemeClr val="bg1"/>
                          </a:solidFill>
                          <a:effectLst/>
                        </a:rPr>
                        <a:t>Short</a:t>
                      </a:r>
                      <a:endParaRPr lang="en-US" sz="900" b="0" i="0" u="none" strike="noStrike">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3</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1</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u="none" strike="noStrike" dirty="0">
                          <a:solidFill>
                            <a:schemeClr val="bg1"/>
                          </a:solidFill>
                          <a:effectLst/>
                        </a:rPr>
                        <a:t>33%</a:t>
                      </a:r>
                      <a:endParaRPr lang="en-US" sz="900" b="0" i="0" u="none" strike="noStrike" dirty="0">
                        <a:solidFill>
                          <a:schemeClr val="bg1"/>
                        </a:solidFill>
                        <a:effectLst/>
                        <a:latin typeface="Lucida Sans" panose="020B0602030504020204" pitchFamily="34" charset="77"/>
                      </a:endParaRPr>
                    </a:p>
                  </a:txBody>
                  <a:tcPr marL="9525" marR="9525" marT="952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5524464"/>
                  </a:ext>
                </a:extLst>
              </a:tr>
            </a:tbl>
          </a:graphicData>
        </a:graphic>
      </p:graphicFrame>
      <p:sp>
        <p:nvSpPr>
          <p:cNvPr id="7" name="TextBox 6">
            <a:extLst>
              <a:ext uri="{FF2B5EF4-FFF2-40B4-BE49-F238E27FC236}">
                <a16:creationId xmlns:a16="http://schemas.microsoft.com/office/drawing/2014/main" id="{F91DA59C-923F-D997-4406-1FC867707A23}"/>
              </a:ext>
            </a:extLst>
          </p:cNvPr>
          <p:cNvSpPr txBox="1"/>
          <p:nvPr/>
        </p:nvSpPr>
        <p:spPr>
          <a:xfrm>
            <a:off x="1143000" y="4138181"/>
            <a:ext cx="4953000" cy="923330"/>
          </a:xfrm>
          <a:prstGeom prst="rect">
            <a:avLst/>
          </a:prstGeom>
          <a:noFill/>
        </p:spPr>
        <p:txBody>
          <a:bodyPr wrap="square" rtlCol="0">
            <a:spAutoFit/>
          </a:bodyPr>
          <a:lstStyle/>
          <a:p>
            <a:r>
              <a:rPr lang="en-US" dirty="0"/>
              <a:t>Long = 8 yards or more for first</a:t>
            </a:r>
          </a:p>
          <a:p>
            <a:r>
              <a:rPr lang="en-US" dirty="0"/>
              <a:t>Medium = 4 to 7 yards for first</a:t>
            </a:r>
          </a:p>
          <a:p>
            <a:r>
              <a:rPr lang="en-US" dirty="0"/>
              <a:t>Short = 3 yards or less for first</a:t>
            </a:r>
          </a:p>
        </p:txBody>
      </p:sp>
      <p:sp>
        <p:nvSpPr>
          <p:cNvPr id="8" name="TextBox 7">
            <a:extLst>
              <a:ext uri="{FF2B5EF4-FFF2-40B4-BE49-F238E27FC236}">
                <a16:creationId xmlns:a16="http://schemas.microsoft.com/office/drawing/2014/main" id="{544256C3-EB97-E23F-2B58-2F7FD4B81A53}"/>
              </a:ext>
            </a:extLst>
          </p:cNvPr>
          <p:cNvSpPr txBox="1"/>
          <p:nvPr/>
        </p:nvSpPr>
        <p:spPr>
          <a:xfrm>
            <a:off x="1216511" y="208782"/>
            <a:ext cx="9832489" cy="707886"/>
          </a:xfrm>
          <a:prstGeom prst="rect">
            <a:avLst/>
          </a:prstGeom>
          <a:noFill/>
        </p:spPr>
        <p:txBody>
          <a:bodyPr wrap="square" rtlCol="0">
            <a:spAutoFit/>
          </a:bodyPr>
          <a:lstStyle/>
          <a:p>
            <a:r>
              <a:rPr lang="en-US" sz="4000" b="1" dirty="0">
                <a:latin typeface="+mj-lt"/>
              </a:rPr>
              <a:t>Third Down Situations</a:t>
            </a:r>
          </a:p>
        </p:txBody>
      </p:sp>
      <p:sp>
        <p:nvSpPr>
          <p:cNvPr id="12" name="TextBox 11">
            <a:extLst>
              <a:ext uri="{FF2B5EF4-FFF2-40B4-BE49-F238E27FC236}">
                <a16:creationId xmlns:a16="http://schemas.microsoft.com/office/drawing/2014/main" id="{EDFAD91B-2BF8-2D82-E823-5A65EF4C5BCB}"/>
              </a:ext>
            </a:extLst>
          </p:cNvPr>
          <p:cNvSpPr txBox="1"/>
          <p:nvPr/>
        </p:nvSpPr>
        <p:spPr>
          <a:xfrm>
            <a:off x="6915149" y="1527650"/>
            <a:ext cx="4250531" cy="4431983"/>
          </a:xfrm>
          <a:prstGeom prst="rect">
            <a:avLst/>
          </a:prstGeom>
          <a:noFill/>
        </p:spPr>
        <p:txBody>
          <a:bodyPr wrap="square" rtlCol="0">
            <a:spAutoFit/>
          </a:bodyPr>
          <a:lstStyle/>
          <a:p>
            <a:pPr marL="342900" marR="0" lvl="0" indent="-342900">
              <a:spcBef>
                <a:spcPts val="0"/>
              </a:spcBef>
              <a:spcAft>
                <a:spcPts val="0"/>
              </a:spcAft>
              <a:buFont typeface="Symbol" panose="05050102010706020507" pitchFamily="18" charset="2"/>
              <a:buChar char=""/>
            </a:pPr>
            <a:r>
              <a:rPr lang="en-US" sz="1100" dirty="0">
                <a:effectLst/>
                <a:ea typeface="Times New Roman" panose="02020603050405020304" pitchFamily="18" charset="0"/>
              </a:rPr>
              <a:t>Third down performance is traditionally a critical component of a team’s success as converting on third down keeps possession of the ball and control of the game.</a:t>
            </a:r>
          </a:p>
          <a:p>
            <a:pPr marL="342900" marR="0" lvl="0" indent="-342900">
              <a:spcBef>
                <a:spcPts val="0"/>
              </a:spcBef>
              <a:spcAft>
                <a:spcPts val="0"/>
              </a:spcAft>
              <a:buFont typeface="Symbol" panose="05050102010706020507" pitchFamily="18" charset="2"/>
              <a:buChar char=""/>
            </a:pPr>
            <a:r>
              <a:rPr lang="en-US" sz="1100" dirty="0">
                <a:effectLst/>
                <a:ea typeface="Times New Roman" panose="02020603050405020304" pitchFamily="18" charset="0"/>
              </a:rPr>
              <a:t>Both teams had a majority of third and medium situations, which is expected for two division rivals with similar talent.</a:t>
            </a:r>
          </a:p>
          <a:p>
            <a:pPr marL="342900" marR="0" lvl="0" indent="-342900">
              <a:spcBef>
                <a:spcPts val="0"/>
              </a:spcBef>
              <a:spcAft>
                <a:spcPts val="0"/>
              </a:spcAft>
              <a:buFont typeface="Symbol" panose="05050102010706020507" pitchFamily="18" charset="2"/>
              <a:buChar char=""/>
            </a:pPr>
            <a:r>
              <a:rPr lang="en-US" sz="1100" dirty="0">
                <a:effectLst/>
                <a:ea typeface="Times New Roman" panose="02020603050405020304" pitchFamily="18" charset="0"/>
              </a:rPr>
              <a:t>Dallas was very good in 3rd and long situations; they were 2 for 3 – a huge momentum swing each time they converted.  They only passed in these situations, but only missed on 1 the entire game.  That’s very impressive.</a:t>
            </a:r>
          </a:p>
          <a:p>
            <a:pPr marL="342900" marR="0" lvl="0" indent="-342900">
              <a:spcBef>
                <a:spcPts val="0"/>
              </a:spcBef>
              <a:spcAft>
                <a:spcPts val="0"/>
              </a:spcAft>
              <a:buFont typeface="Symbol" panose="05050102010706020507" pitchFamily="18" charset="2"/>
              <a:buChar char=""/>
            </a:pPr>
            <a:r>
              <a:rPr lang="en-US" sz="1100" dirty="0">
                <a:effectLst/>
                <a:ea typeface="Times New Roman" panose="02020603050405020304" pitchFamily="18" charset="0"/>
              </a:rPr>
              <a:t>Looking at performance on third and mediums, both teams only passed the ball.  </a:t>
            </a:r>
          </a:p>
          <a:p>
            <a:pPr marL="742950" marR="0" lvl="1" indent="-285750">
              <a:spcBef>
                <a:spcPts val="0"/>
              </a:spcBef>
              <a:spcAft>
                <a:spcPts val="0"/>
              </a:spcAft>
              <a:buFont typeface="Courier New" panose="02070309020205020404" pitchFamily="49" charset="0"/>
              <a:buChar char="o"/>
            </a:pPr>
            <a:r>
              <a:rPr lang="en-US" sz="1100" dirty="0">
                <a:effectLst/>
                <a:ea typeface="Times New Roman" panose="02020603050405020304" pitchFamily="18" charset="0"/>
              </a:rPr>
              <a:t>The Eagles were more successful, converting 5 out of 6 attempts compared to the Cowboys’ 5 for 9.</a:t>
            </a:r>
          </a:p>
          <a:p>
            <a:pPr marL="742950" marR="0" lvl="1" indent="-285750">
              <a:spcBef>
                <a:spcPts val="0"/>
              </a:spcBef>
              <a:spcAft>
                <a:spcPts val="0"/>
              </a:spcAft>
              <a:buFont typeface="Courier New" panose="02070309020205020404" pitchFamily="49" charset="0"/>
              <a:buChar char="o"/>
            </a:pPr>
            <a:r>
              <a:rPr lang="en-US" sz="1100" dirty="0">
                <a:effectLst/>
                <a:ea typeface="Times New Roman" panose="02020603050405020304" pitchFamily="18" charset="0"/>
              </a:rPr>
              <a:t>Running once or twice during these situations probably would have made the Cowboys less predictable and given them more opportunity to convert.</a:t>
            </a:r>
          </a:p>
          <a:p>
            <a:pPr marL="342900" marR="0" lvl="0" indent="-342900">
              <a:spcBef>
                <a:spcPts val="0"/>
              </a:spcBef>
              <a:spcAft>
                <a:spcPts val="0"/>
              </a:spcAft>
              <a:buFont typeface="Symbol" panose="05050102010706020507" pitchFamily="18" charset="2"/>
              <a:buChar char=""/>
            </a:pPr>
            <a:r>
              <a:rPr lang="en-US" sz="1100" dirty="0">
                <a:effectLst/>
                <a:ea typeface="Times New Roman" panose="02020603050405020304" pitchFamily="18" charset="0"/>
              </a:rPr>
              <a:t>In terms of third and short situations, Philly ran on all 3 and only converted 1 while the Cowboys passed on 2, converted 1 and ran 1, but did not get the first.</a:t>
            </a:r>
          </a:p>
          <a:p>
            <a:pPr marL="742950" marR="0" lvl="1" indent="-285750">
              <a:spcBef>
                <a:spcPts val="0"/>
              </a:spcBef>
              <a:spcAft>
                <a:spcPts val="0"/>
              </a:spcAft>
              <a:buFont typeface="Courier New" panose="02070309020205020404" pitchFamily="49" charset="0"/>
              <a:buChar char="o"/>
            </a:pPr>
            <a:r>
              <a:rPr lang="en-US" sz="1100" dirty="0">
                <a:effectLst/>
                <a:ea typeface="Times New Roman" panose="02020603050405020304" pitchFamily="18" charset="0"/>
              </a:rPr>
              <a:t>Philly could have done better since they ran the ball every time; maybe running an RPO or a play action could have thrown the Cowboys’ defense off-guard, allowing Philly to convert on more of them.</a:t>
            </a:r>
          </a:p>
          <a:p>
            <a:endParaRPr lang="en-US" dirty="0"/>
          </a:p>
        </p:txBody>
      </p:sp>
      <p:pic>
        <p:nvPicPr>
          <p:cNvPr id="13" name="Picture 2" descr="Dallas Cowboys Logo - Free Transparent PNG Logos">
            <a:extLst>
              <a:ext uri="{FF2B5EF4-FFF2-40B4-BE49-F238E27FC236}">
                <a16:creationId xmlns:a16="http://schemas.microsoft.com/office/drawing/2014/main" id="{42003158-518A-AFFC-1646-61DA6571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366" y="128831"/>
            <a:ext cx="1582438" cy="11868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hiladelphia Eagles Logo PNG PNG Transparent &amp; SVG Vector - Freebie Supply">
            <a:extLst>
              <a:ext uri="{FF2B5EF4-FFF2-40B4-BE49-F238E27FC236}">
                <a16:creationId xmlns:a16="http://schemas.microsoft.com/office/drawing/2014/main" id="{1F06A868-AEDF-AFFC-76C3-DEBCD5C3C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343" y="245810"/>
            <a:ext cx="1486840" cy="99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0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2734189383"/>
              </p:ext>
            </p:extLst>
          </p:nvPr>
        </p:nvGraphicFramePr>
        <p:xfrm>
          <a:off x="1955591" y="2272458"/>
          <a:ext cx="7849750" cy="3349612"/>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Score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34</a:t>
                      </a:r>
                      <a:endParaRPr lang="en-US"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1688795"/>
                  </a:ext>
                </a:extLst>
              </a:tr>
              <a:tr h="478516">
                <a:tc>
                  <a:txBody>
                    <a:bodyPr/>
                    <a:lstStyle/>
                    <a:p>
                      <a:pPr algn="ctr"/>
                      <a:r>
                        <a:rPr lang="en-US" dirty="0">
                          <a:solidFill>
                            <a:schemeClr val="bg1"/>
                          </a:solidFill>
                        </a:rPr>
                        <a:t>Possession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32 minutes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28 minutes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Plays Ran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Offense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419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444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Yards per Play</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478516">
                <a:tc>
                  <a:txBody>
                    <a:bodyPr/>
                    <a:lstStyle/>
                    <a:p>
                      <a:pPr algn="ctr"/>
                      <a:r>
                        <a:rPr lang="en-US" dirty="0">
                          <a:solidFill>
                            <a:schemeClr val="bg1"/>
                          </a:solidFill>
                        </a:rPr>
                        <a:t>Penalties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425164"/>
                  </a:ext>
                </a:extLst>
              </a:tr>
              <a:tr h="478516">
                <a:tc>
                  <a:txBody>
                    <a:bodyPr/>
                    <a:lstStyle/>
                    <a:p>
                      <a:pPr algn="ctr"/>
                      <a:r>
                        <a:rPr lang="en-US" dirty="0">
                          <a:solidFill>
                            <a:schemeClr val="bg1"/>
                          </a:solidFill>
                        </a:rPr>
                        <a:t>Penalty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36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10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020905"/>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308" y="573305"/>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967" y="695224"/>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BB80704-8116-7F42-88F8-3CA7B4AE329D}"/>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62FB479-A73B-1DF3-CE15-AD87E2885A72}"/>
              </a:ext>
            </a:extLst>
          </p:cNvPr>
          <p:cNvSpPr>
            <a:spLocks noGrp="1"/>
          </p:cNvSpPr>
          <p:nvPr>
            <p:ph type="title"/>
          </p:nvPr>
        </p:nvSpPr>
        <p:spPr>
          <a:xfrm>
            <a:off x="-196821" y="87764"/>
            <a:ext cx="5530542" cy="1077229"/>
          </a:xfrm>
        </p:spPr>
        <p:txBody>
          <a:bodyPr>
            <a:noAutofit/>
          </a:bodyPr>
          <a:lstStyle/>
          <a:p>
            <a:pPr algn="ctr"/>
            <a:r>
              <a:rPr lang="en-US" sz="4000" dirty="0"/>
              <a:t>Team Stats</a:t>
            </a:r>
          </a:p>
        </p:txBody>
      </p:sp>
    </p:spTree>
    <p:extLst>
      <p:ext uri="{BB962C8B-B14F-4D97-AF65-F5344CB8AC3E}">
        <p14:creationId xmlns:p14="http://schemas.microsoft.com/office/powerpoint/2010/main" val="1189996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270004-2AF1-3A7F-2B01-C9560A2BAF3B}"/>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2116834" y="652068"/>
            <a:ext cx="7958331" cy="1077229"/>
          </a:xfrm>
        </p:spPr>
        <p:txBody>
          <a:bodyPr>
            <a:noAutofit/>
          </a:bodyPr>
          <a:lstStyle/>
          <a:p>
            <a:pPr algn="ctr"/>
            <a:r>
              <a:rPr lang="en-US" sz="5400" dirty="0"/>
              <a:t>What worked for each team and what didn't? Was there something a team should have done differently?</a:t>
            </a:r>
            <a:br>
              <a:rPr lang="en-US" sz="5400" dirty="0"/>
            </a:br>
            <a:br>
              <a:rPr lang="en-US" sz="5400" dirty="0"/>
            </a:br>
            <a:r>
              <a:rPr lang="en-US" sz="4000" dirty="0"/>
              <a:t>First Down Analysis</a:t>
            </a:r>
            <a:endParaRPr lang="en-US" sz="5400" dirty="0"/>
          </a:p>
        </p:txBody>
      </p:sp>
    </p:spTree>
    <p:extLst>
      <p:ext uri="{BB962C8B-B14F-4D97-AF65-F5344CB8AC3E}">
        <p14:creationId xmlns:p14="http://schemas.microsoft.com/office/powerpoint/2010/main" val="839968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AC5305-5D5E-4733-0DBB-84516370AE20}"/>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BDA42-F7C1-A29A-7C0D-FA421CC3D94F}"/>
              </a:ext>
            </a:extLst>
          </p:cNvPr>
          <p:cNvSpPr>
            <a:spLocks noGrp="1"/>
          </p:cNvSpPr>
          <p:nvPr>
            <p:ph type="title"/>
          </p:nvPr>
        </p:nvSpPr>
        <p:spPr>
          <a:xfrm>
            <a:off x="1138010" y="157123"/>
            <a:ext cx="7958331" cy="1077229"/>
          </a:xfrm>
        </p:spPr>
        <p:txBody>
          <a:bodyPr>
            <a:normAutofit/>
          </a:bodyPr>
          <a:lstStyle/>
          <a:p>
            <a:pPr algn="l"/>
            <a:r>
              <a:rPr lang="en-US" sz="4000" dirty="0"/>
              <a:t>First Down Success</a:t>
            </a:r>
          </a:p>
        </p:txBody>
      </p:sp>
      <p:pic>
        <p:nvPicPr>
          <p:cNvPr id="5" name="Content Placeholder 4" descr="Chart, bar chart&#10;&#10;Description automatically generated">
            <a:extLst>
              <a:ext uri="{FF2B5EF4-FFF2-40B4-BE49-F238E27FC236}">
                <a16:creationId xmlns:a16="http://schemas.microsoft.com/office/drawing/2014/main" id="{6BFBAD02-2F64-95CE-B9F4-44AE11EB4DA9}"/>
              </a:ext>
            </a:extLst>
          </p:cNvPr>
          <p:cNvPicPr>
            <a:picLocks noGrp="1" noChangeAspect="1"/>
          </p:cNvPicPr>
          <p:nvPr>
            <p:ph idx="1"/>
          </p:nvPr>
        </p:nvPicPr>
        <p:blipFill>
          <a:blip r:embed="rId2"/>
          <a:stretch>
            <a:fillRect/>
          </a:stretch>
        </p:blipFill>
        <p:spPr>
          <a:xfrm>
            <a:off x="1228978" y="1103884"/>
            <a:ext cx="5867248" cy="3632544"/>
          </a:xfrm>
        </p:spPr>
      </p:pic>
      <p:pic>
        <p:nvPicPr>
          <p:cNvPr id="6" name="Picture 5" descr="Dallas Cowboys Logo - Free Transparent PNG Logos">
            <a:extLst>
              <a:ext uri="{FF2B5EF4-FFF2-40B4-BE49-F238E27FC236}">
                <a16:creationId xmlns:a16="http://schemas.microsoft.com/office/drawing/2014/main" id="{086B7867-3F32-6B88-6EC3-34C4AF556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342" y="157123"/>
            <a:ext cx="1436305" cy="10772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AABF6F-4F2B-499D-9455-8755F16B3897}"/>
              </a:ext>
            </a:extLst>
          </p:cNvPr>
          <p:cNvSpPr txBox="1"/>
          <p:nvPr/>
        </p:nvSpPr>
        <p:spPr>
          <a:xfrm>
            <a:off x="1218597" y="4830786"/>
            <a:ext cx="5758915" cy="923330"/>
          </a:xfrm>
          <a:prstGeom prst="rect">
            <a:avLst/>
          </a:prstGeom>
          <a:noFill/>
        </p:spPr>
        <p:txBody>
          <a:bodyPr wrap="square" rtlCol="0">
            <a:spAutoFit/>
          </a:bodyPr>
          <a:lstStyle/>
          <a:p>
            <a:r>
              <a:rPr lang="en-US" dirty="0"/>
              <a:t>Loss = Loss of yardage or no gain</a:t>
            </a:r>
          </a:p>
          <a:p>
            <a:r>
              <a:rPr lang="en-US" dirty="0"/>
              <a:t>Small Gain = 3 yards or less</a:t>
            </a:r>
          </a:p>
          <a:p>
            <a:r>
              <a:rPr lang="en-US" dirty="0"/>
              <a:t>Good Gain = 4 or more yards</a:t>
            </a:r>
          </a:p>
        </p:txBody>
      </p:sp>
      <p:sp>
        <p:nvSpPr>
          <p:cNvPr id="8" name="TextBox 7">
            <a:extLst>
              <a:ext uri="{FF2B5EF4-FFF2-40B4-BE49-F238E27FC236}">
                <a16:creationId xmlns:a16="http://schemas.microsoft.com/office/drawing/2014/main" id="{9662F58D-32D6-3952-595C-EFC771F5BACB}"/>
              </a:ext>
            </a:extLst>
          </p:cNvPr>
          <p:cNvSpPr txBox="1"/>
          <p:nvPr/>
        </p:nvSpPr>
        <p:spPr>
          <a:xfrm>
            <a:off x="7556181" y="1622961"/>
            <a:ext cx="3406841" cy="2458045"/>
          </a:xfrm>
          <a:prstGeom prst="rect">
            <a:avLst/>
          </a:prstGeom>
          <a:noFill/>
        </p:spPr>
        <p:txBody>
          <a:bodyPr wrap="square" rtlCol="0">
            <a:spAutoFit/>
          </a:bodyPr>
          <a:lstStyle/>
          <a:p>
            <a:pPr marL="171450" marR="0" indent="-171450">
              <a:lnSpc>
                <a:spcPct val="107000"/>
              </a:lnSpc>
              <a:spcBef>
                <a:spcPts val="0"/>
              </a:spcBef>
              <a:spcAft>
                <a:spcPts val="800"/>
              </a:spcAft>
              <a:buFont typeface="Arial" panose="020B0604020202020204" pitchFamily="34" charset="0"/>
              <a:buChar char="•"/>
            </a:pPr>
            <a:r>
              <a:rPr lang="en-US" sz="1100" dirty="0">
                <a:effectLst/>
                <a:ea typeface="Calibri" panose="020F0502020204030204" pitchFamily="34" charset="0"/>
                <a:cs typeface="Times New Roman" panose="02020603050405020304" pitchFamily="18" charset="0"/>
              </a:rPr>
              <a:t>While passing, the Cowboys gained at least 4 yards 50% of the time; that’s a solid showing considering that you’re not necessarily trying to get a first down every time on first down.</a:t>
            </a:r>
          </a:p>
          <a:p>
            <a:pPr marL="171450" marR="0" indent="-171450">
              <a:lnSpc>
                <a:spcPct val="107000"/>
              </a:lnSpc>
              <a:spcBef>
                <a:spcPts val="0"/>
              </a:spcBef>
              <a:spcAft>
                <a:spcPts val="800"/>
              </a:spcAft>
              <a:buFont typeface="Arial" panose="020B0604020202020204" pitchFamily="34" charset="0"/>
              <a:buChar char="•"/>
            </a:pPr>
            <a:r>
              <a:rPr lang="en-US" sz="1100" dirty="0">
                <a:effectLst/>
                <a:ea typeface="Calibri" panose="020F0502020204030204" pitchFamily="34" charset="0"/>
                <a:cs typeface="Times New Roman" panose="02020603050405020304" pitchFamily="18" charset="0"/>
              </a:rPr>
              <a:t>When running the ball on first down, the Cowboys had a good gain 29% of the time, a small gain 41% of the time and a loss 29% of the time.  This seems average since a defense on first down is usually trying to defend the run</a:t>
            </a:r>
            <a:r>
              <a:rPr lang="en-US" sz="1100" b="1" dirty="0">
                <a:ea typeface="Calibri" panose="020F0502020204030204" pitchFamily="34" charset="0"/>
                <a:cs typeface="Times New Roman" panose="02020603050405020304" pitchFamily="18" charset="0"/>
              </a:rPr>
              <a:t>.</a:t>
            </a:r>
            <a:endParaRPr lang="en-US" sz="1100" dirty="0">
              <a:effectLs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dirty="0">
                <a:effectLst/>
                <a:ea typeface="Calibri" panose="020F0502020204030204" pitchFamily="34" charset="0"/>
                <a:cs typeface="Times New Roman" panose="02020603050405020304" pitchFamily="18" charset="0"/>
              </a:rPr>
              <a:t>The Cowboys were about 50/50 on whether they ran or passed the ball on first down, which keeps the defense guessing.</a:t>
            </a:r>
          </a:p>
        </p:txBody>
      </p:sp>
    </p:spTree>
    <p:extLst>
      <p:ext uri="{BB962C8B-B14F-4D97-AF65-F5344CB8AC3E}">
        <p14:creationId xmlns:p14="http://schemas.microsoft.com/office/powerpoint/2010/main" val="3051612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6286F3-7912-D7B1-F12B-7C767349CDB6}"/>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BDA42-F7C1-A29A-7C0D-FA421CC3D94F}"/>
              </a:ext>
            </a:extLst>
          </p:cNvPr>
          <p:cNvSpPr>
            <a:spLocks noGrp="1"/>
          </p:cNvSpPr>
          <p:nvPr>
            <p:ph type="title"/>
          </p:nvPr>
        </p:nvSpPr>
        <p:spPr>
          <a:xfrm>
            <a:off x="1138010" y="157123"/>
            <a:ext cx="7958331" cy="1077229"/>
          </a:xfrm>
        </p:spPr>
        <p:txBody>
          <a:bodyPr>
            <a:normAutofit/>
          </a:bodyPr>
          <a:lstStyle/>
          <a:p>
            <a:pPr algn="l"/>
            <a:r>
              <a:rPr lang="en-US" sz="4000" dirty="0"/>
              <a:t>First Down Success</a:t>
            </a:r>
          </a:p>
        </p:txBody>
      </p:sp>
      <p:sp>
        <p:nvSpPr>
          <p:cNvPr id="7" name="TextBox 6">
            <a:extLst>
              <a:ext uri="{FF2B5EF4-FFF2-40B4-BE49-F238E27FC236}">
                <a16:creationId xmlns:a16="http://schemas.microsoft.com/office/drawing/2014/main" id="{7FAABF6F-4F2B-499D-9455-8755F16B3897}"/>
              </a:ext>
            </a:extLst>
          </p:cNvPr>
          <p:cNvSpPr txBox="1"/>
          <p:nvPr/>
        </p:nvSpPr>
        <p:spPr>
          <a:xfrm>
            <a:off x="1218597" y="5136075"/>
            <a:ext cx="5758915" cy="923330"/>
          </a:xfrm>
          <a:prstGeom prst="rect">
            <a:avLst/>
          </a:prstGeom>
          <a:noFill/>
        </p:spPr>
        <p:txBody>
          <a:bodyPr wrap="square" rtlCol="0">
            <a:spAutoFit/>
          </a:bodyPr>
          <a:lstStyle/>
          <a:p>
            <a:r>
              <a:rPr lang="en-US" dirty="0"/>
              <a:t>Loss = Loss of yardage or no gain</a:t>
            </a:r>
          </a:p>
          <a:p>
            <a:r>
              <a:rPr lang="en-US" dirty="0"/>
              <a:t>Small Gain = 3 yards or less</a:t>
            </a:r>
          </a:p>
          <a:p>
            <a:r>
              <a:rPr lang="en-US" dirty="0"/>
              <a:t>Good Gain = 4 or more yards</a:t>
            </a:r>
          </a:p>
        </p:txBody>
      </p:sp>
      <p:sp>
        <p:nvSpPr>
          <p:cNvPr id="8" name="TextBox 7">
            <a:extLst>
              <a:ext uri="{FF2B5EF4-FFF2-40B4-BE49-F238E27FC236}">
                <a16:creationId xmlns:a16="http://schemas.microsoft.com/office/drawing/2014/main" id="{9662F58D-32D6-3952-595C-EFC771F5BACB}"/>
              </a:ext>
            </a:extLst>
          </p:cNvPr>
          <p:cNvSpPr txBox="1"/>
          <p:nvPr/>
        </p:nvSpPr>
        <p:spPr>
          <a:xfrm>
            <a:off x="7606862" y="1260260"/>
            <a:ext cx="3366541" cy="5096588"/>
          </a:xfrm>
          <a:prstGeom prst="rect">
            <a:avLst/>
          </a:prstGeom>
          <a:noFill/>
        </p:spPr>
        <p:txBody>
          <a:bodyPr wrap="square" rtlCol="0">
            <a:sp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100" dirty="0">
                <a:effectLst/>
                <a:ea typeface="Calibri" panose="020F0502020204030204" pitchFamily="34" charset="0"/>
                <a:cs typeface="Times New Roman" panose="02020603050405020304" pitchFamily="18" charset="0"/>
              </a:rPr>
              <a:t>When passing on first down the eagles had a good gain 56% of the time, a small gain 6% of the time and a loss 38% of the time.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100" dirty="0">
                <a:effectLst/>
                <a:ea typeface="Calibri" panose="020F0502020204030204" pitchFamily="34" charset="0"/>
                <a:cs typeface="Times New Roman" panose="02020603050405020304" pitchFamily="18" charset="0"/>
              </a:rPr>
              <a:t>That’s a slightly better showing than the Cowboys, and it does seem that the Eagles had a lot of success throwing it on first down. They gained more yards than they lost when passing, so sticking to the pass game on firsts seemed like a good option.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100" dirty="0">
                <a:effectLst/>
                <a:ea typeface="Calibri" panose="020F0502020204030204" pitchFamily="34" charset="0"/>
                <a:cs typeface="Times New Roman" panose="02020603050405020304" pitchFamily="18" charset="0"/>
              </a:rPr>
              <a:t>When running on first downs, the Eagles had a good gain 53% of the time, a small gain 27% of the time and a loss 20% of the time. This is also very good given that every time they ran the ball on first down, they made a positive gain 80% of the time.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100" dirty="0">
                <a:effectLst/>
                <a:ea typeface="Calibri" panose="020F0502020204030204" pitchFamily="34" charset="0"/>
                <a:cs typeface="Times New Roman" panose="02020603050405020304" pitchFamily="18" charset="0"/>
              </a:rPr>
              <a:t>However, as they had at least 4 yards on a run play 53% of all their </a:t>
            </a:r>
            <a:r>
              <a:rPr lang="en-US" sz="1100" dirty="0">
                <a:ea typeface="Calibri" panose="020F0502020204030204" pitchFamily="34" charset="0"/>
                <a:cs typeface="Times New Roman" panose="02020603050405020304" pitchFamily="18" charset="0"/>
              </a:rPr>
              <a:t>runs on f</a:t>
            </a:r>
            <a:r>
              <a:rPr lang="en-US" sz="1100" dirty="0">
                <a:effectLst/>
                <a:ea typeface="Calibri" panose="020F0502020204030204" pitchFamily="34" charset="0"/>
                <a:cs typeface="Times New Roman" panose="02020603050405020304" pitchFamily="18" charset="0"/>
              </a:rPr>
              <a:t>irst downs leads me to believe that the Cowboys were playing a "bend but don't break" defense. This is probably because Jalen Hurts, a big part of the Eagles run game normally, was out.  I'm thinking the Cowboys didn't respect their running backs alone, so they decided to play the pass more on first downs rather than the run. I'm going to observe this more closely in the next slide.</a:t>
            </a:r>
          </a:p>
        </p:txBody>
      </p:sp>
      <p:pic>
        <p:nvPicPr>
          <p:cNvPr id="3" name="Picture 4" descr="Philadelphia Eagles Logo PNG PNG Transparent &amp; SVG Vector - Freebie Supply">
            <a:extLst>
              <a:ext uri="{FF2B5EF4-FFF2-40B4-BE49-F238E27FC236}">
                <a16:creationId xmlns:a16="http://schemas.microsoft.com/office/drawing/2014/main" id="{4D8D19CA-25DC-8FCB-2AFC-3AA319300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7890" y="280301"/>
            <a:ext cx="1251458" cy="83430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Chart, bar chart&#10;&#10;Description automatically generated">
            <a:extLst>
              <a:ext uri="{FF2B5EF4-FFF2-40B4-BE49-F238E27FC236}">
                <a16:creationId xmlns:a16="http://schemas.microsoft.com/office/drawing/2014/main" id="{15A26A48-43E6-546D-95D9-5BF28C061DAF}"/>
              </a:ext>
            </a:extLst>
          </p:cNvPr>
          <p:cNvPicPr>
            <a:picLocks noGrp="1" noChangeAspect="1"/>
          </p:cNvPicPr>
          <p:nvPr>
            <p:ph idx="1"/>
          </p:nvPr>
        </p:nvPicPr>
        <p:blipFill>
          <a:blip r:embed="rId3"/>
          <a:stretch>
            <a:fillRect/>
          </a:stretch>
        </p:blipFill>
        <p:spPr>
          <a:xfrm>
            <a:off x="1264052" y="1260260"/>
            <a:ext cx="5866292" cy="3680445"/>
          </a:xfrm>
        </p:spPr>
      </p:pic>
    </p:spTree>
    <p:extLst>
      <p:ext uri="{BB962C8B-B14F-4D97-AF65-F5344CB8AC3E}">
        <p14:creationId xmlns:p14="http://schemas.microsoft.com/office/powerpoint/2010/main" val="120104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B82674-7163-5ACF-C4A9-3F465E5038DF}"/>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BDA42-F7C1-A29A-7C0D-FA421CC3D94F}"/>
              </a:ext>
            </a:extLst>
          </p:cNvPr>
          <p:cNvSpPr>
            <a:spLocks noGrp="1"/>
          </p:cNvSpPr>
          <p:nvPr>
            <p:ph type="title"/>
          </p:nvPr>
        </p:nvSpPr>
        <p:spPr>
          <a:xfrm>
            <a:off x="1138011" y="157123"/>
            <a:ext cx="6144916" cy="1077229"/>
          </a:xfrm>
        </p:spPr>
        <p:txBody>
          <a:bodyPr>
            <a:normAutofit fontScale="90000"/>
          </a:bodyPr>
          <a:lstStyle/>
          <a:p>
            <a:pPr algn="l"/>
            <a:r>
              <a:rPr lang="en-US" sz="4000" dirty="0"/>
              <a:t>Cowboys Defensive Formations on First Downs</a:t>
            </a:r>
          </a:p>
        </p:txBody>
      </p:sp>
      <p:sp>
        <p:nvSpPr>
          <p:cNvPr id="8" name="TextBox 7">
            <a:extLst>
              <a:ext uri="{FF2B5EF4-FFF2-40B4-BE49-F238E27FC236}">
                <a16:creationId xmlns:a16="http://schemas.microsoft.com/office/drawing/2014/main" id="{9662F58D-32D6-3952-595C-EFC771F5BACB}"/>
              </a:ext>
            </a:extLst>
          </p:cNvPr>
          <p:cNvSpPr txBox="1"/>
          <p:nvPr/>
        </p:nvSpPr>
        <p:spPr>
          <a:xfrm>
            <a:off x="7867231" y="2115952"/>
            <a:ext cx="3259567" cy="1785104"/>
          </a:xfrm>
          <a:prstGeom prst="rect">
            <a:avLst/>
          </a:prstGeom>
          <a:noFill/>
        </p:spPr>
        <p:txBody>
          <a:bodyPr wrap="square" rtlCol="0">
            <a:spAutoFit/>
          </a:bodyPr>
          <a:lstStyle/>
          <a:p>
            <a:pPr marL="171450" indent="-171450">
              <a:buFont typeface="Arial" panose="020B0604020202020204" pitchFamily="34" charset="0"/>
              <a:buChar char="•"/>
            </a:pPr>
            <a:r>
              <a:rPr lang="en-US" sz="1100" dirty="0"/>
              <a:t>As you can see, the Cowboys on first downs always ran with a max of only 6 players in the box.</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Also, the Cowboys only used 3 defensive linemen on 87% of all first downs, which can leave the run game open. This confirms my assumption that the Cowboys seemed to be playing the pass on first downs, or at last making it seem like they were.</a:t>
            </a:r>
          </a:p>
        </p:txBody>
      </p:sp>
      <p:pic>
        <p:nvPicPr>
          <p:cNvPr id="10" name="Picture 9" descr="Dallas Cowboys Logo - Free Transparent PNG Logos">
            <a:extLst>
              <a:ext uri="{FF2B5EF4-FFF2-40B4-BE49-F238E27FC236}">
                <a16:creationId xmlns:a16="http://schemas.microsoft.com/office/drawing/2014/main" id="{888BAD13-17A2-51D7-798A-B0B9CCC21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3951" y="157123"/>
            <a:ext cx="1436305" cy="1077229"/>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descr="Chart, funnel chart&#10;&#10;Description automatically generated">
            <a:extLst>
              <a:ext uri="{FF2B5EF4-FFF2-40B4-BE49-F238E27FC236}">
                <a16:creationId xmlns:a16="http://schemas.microsoft.com/office/drawing/2014/main" id="{702C9BA6-538E-BD38-831C-9747B100281F}"/>
              </a:ext>
            </a:extLst>
          </p:cNvPr>
          <p:cNvPicPr>
            <a:picLocks noGrp="1" noChangeAspect="1"/>
          </p:cNvPicPr>
          <p:nvPr>
            <p:ph idx="1"/>
          </p:nvPr>
        </p:nvPicPr>
        <p:blipFill>
          <a:blip r:embed="rId3"/>
          <a:stretch>
            <a:fillRect/>
          </a:stretch>
        </p:blipFill>
        <p:spPr>
          <a:xfrm>
            <a:off x="1244843" y="2012700"/>
            <a:ext cx="6347511" cy="3997325"/>
          </a:xfrm>
        </p:spPr>
      </p:pic>
    </p:spTree>
    <p:extLst>
      <p:ext uri="{BB962C8B-B14F-4D97-AF65-F5344CB8AC3E}">
        <p14:creationId xmlns:p14="http://schemas.microsoft.com/office/powerpoint/2010/main" val="31020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2116834" y="652068"/>
            <a:ext cx="7958331" cy="1077229"/>
          </a:xfrm>
        </p:spPr>
        <p:txBody>
          <a:bodyPr>
            <a:noAutofit/>
          </a:bodyPr>
          <a:lstStyle/>
          <a:p>
            <a:pPr algn="ctr"/>
            <a:r>
              <a:rPr lang="en-US" sz="4800" dirty="0"/>
              <a:t>What was the deciding factor in the game? In other words, what play(s) or other characteristic(s) of the game had the biggest impact on the outcome?</a:t>
            </a:r>
            <a:br>
              <a:rPr lang="en-US" sz="4800" dirty="0"/>
            </a:br>
            <a:br>
              <a:rPr lang="en-US" sz="4800" dirty="0"/>
            </a:br>
            <a:r>
              <a:rPr lang="en-US" sz="4000" dirty="0"/>
              <a:t>Using Win Probability to Determine Biggest Plays</a:t>
            </a:r>
            <a:endParaRPr lang="en-US" sz="5400" dirty="0"/>
          </a:p>
        </p:txBody>
      </p:sp>
    </p:spTree>
    <p:extLst>
      <p:ext uri="{BB962C8B-B14F-4D97-AF65-F5344CB8AC3E}">
        <p14:creationId xmlns:p14="http://schemas.microsoft.com/office/powerpoint/2010/main" val="3249767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89BA8A-BEAA-3EBE-5D2C-43C3E9A89FFB}"/>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908A6-D8BD-F051-738B-7A22E56C6C54}"/>
              </a:ext>
            </a:extLst>
          </p:cNvPr>
          <p:cNvSpPr>
            <a:spLocks noGrp="1"/>
          </p:cNvSpPr>
          <p:nvPr>
            <p:ph type="title"/>
          </p:nvPr>
        </p:nvSpPr>
        <p:spPr>
          <a:xfrm>
            <a:off x="2116834" y="258684"/>
            <a:ext cx="7958331" cy="1077229"/>
          </a:xfrm>
        </p:spPr>
        <p:txBody>
          <a:bodyPr/>
          <a:lstStyle/>
          <a:p>
            <a:pPr algn="ctr"/>
            <a:r>
              <a:rPr lang="en-US" dirty="0"/>
              <a:t>Using Win Probability to Determine Most Impactful Plays</a:t>
            </a:r>
          </a:p>
        </p:txBody>
      </p:sp>
      <p:sp>
        <p:nvSpPr>
          <p:cNvPr id="3" name="Content Placeholder 2">
            <a:extLst>
              <a:ext uri="{FF2B5EF4-FFF2-40B4-BE49-F238E27FC236}">
                <a16:creationId xmlns:a16="http://schemas.microsoft.com/office/drawing/2014/main" id="{A32B906A-4E9D-5489-277B-00134B4B9BBF}"/>
              </a:ext>
            </a:extLst>
          </p:cNvPr>
          <p:cNvSpPr>
            <a:spLocks noGrp="1"/>
          </p:cNvSpPr>
          <p:nvPr>
            <p:ph idx="1"/>
          </p:nvPr>
        </p:nvSpPr>
        <p:spPr>
          <a:xfrm>
            <a:off x="1103514" y="2030693"/>
            <a:ext cx="9984970" cy="4025953"/>
          </a:xfrm>
        </p:spPr>
        <p:txBody>
          <a:bodyPr>
            <a:noAutofit/>
          </a:bodyPr>
          <a:lstStyle/>
          <a:p>
            <a:pPr marL="0" marR="0" indent="0">
              <a:lnSpc>
                <a:spcPct val="107000"/>
              </a:lnSpc>
              <a:spcBef>
                <a:spcPts val="0"/>
              </a:spcBef>
              <a:spcAft>
                <a:spcPts val="800"/>
              </a:spcAft>
              <a:buNone/>
            </a:pPr>
            <a:r>
              <a:rPr lang="en-US" sz="1100" dirty="0">
                <a:effectLst/>
                <a:ea typeface="Calibri" panose="020F0502020204030204" pitchFamily="34" charset="0"/>
                <a:cs typeface="Times New Roman" panose="02020603050405020304" pitchFamily="18" charset="0"/>
              </a:rPr>
              <a:t>To determine the most impactful plays, I chose the plays that changed the win probability the most based on a given play. Below are the top 5 plays that changed the win probability the most.</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dirty="0">
                <a:effectLst/>
                <a:ea typeface="Calibri" panose="020F0502020204030204" pitchFamily="34" charset="0"/>
                <a:cs typeface="Times New Roman" panose="02020603050405020304" pitchFamily="18" charset="0"/>
              </a:rPr>
              <a:t>The most impactful play of the game happened in the third quarter when the Eagles were up 20-27. The Eagles had just held the Cowboys to a field goal and got a first down from a penalty on the Cowboys. The ball was on their own 39 and it seemed everything was going their way. All they had to do was drain the clock and try to score.  On first down, however, Gardner Minshew fumbled the ball on a bad hand off to Miles Sanders which put the Cowboys into great field position only needing a touchdown to tie up the game.</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dirty="0">
                <a:effectLst/>
                <a:ea typeface="Calibri" panose="020F0502020204030204" pitchFamily="34" charset="0"/>
                <a:cs typeface="Times New Roman" panose="02020603050405020304" pitchFamily="18" charset="0"/>
              </a:rPr>
              <a:t>The second most impactful play happened in the fourth quarter, when the Cowboys had the ball down 7 with 8 minutes to go in the game. They were in a very poor situation, a 3rd and 30 in their own territory. It seemed that all hope was lost until Dak Prescott launched a 52-yard bomb to the veteran T.Y Hilton to get them to the Eagles 19-yard line! This changed all the momentum the Eagles had and put the Cowboys right into scoring position.</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dirty="0">
                <a:effectLst/>
                <a:ea typeface="Calibri" panose="020F0502020204030204" pitchFamily="34" charset="0"/>
                <a:cs typeface="Times New Roman" panose="02020603050405020304" pitchFamily="18" charset="0"/>
              </a:rPr>
              <a:t>The third most impactful play happened in the fourth quarter. The Eagles had the ball in Cowboys territory in a tie ball game with 4:24 remaining in the game. It was 3rd and 4 and the Eagles decided to pass the ball with their backup Quarterback (Minshew); the ball was intercepted. The Eagles had a great opportunity to take the lead late in the game but gave the ball back to the Cowboys with not a lot of time remaining. All the Cowboys had to do now was just wind down the clock and take the lead.</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dirty="0">
                <a:effectLst/>
                <a:ea typeface="Calibri" panose="020F0502020204030204" pitchFamily="34" charset="0"/>
                <a:cs typeface="Times New Roman" panose="02020603050405020304" pitchFamily="18" charset="0"/>
              </a:rPr>
              <a:t>The fourth most impactful play happened in the first quarter. The Cowboys had the ball at their own 47, down 3-0 with 9:28 remaining in the first. It was 1</a:t>
            </a:r>
            <a:r>
              <a:rPr lang="en-US" sz="1100" baseline="30000" dirty="0">
                <a:effectLst/>
                <a:ea typeface="Calibri" panose="020F0502020204030204" pitchFamily="34" charset="0"/>
                <a:cs typeface="Times New Roman" panose="02020603050405020304" pitchFamily="18" charset="0"/>
              </a:rPr>
              <a:t>st</a:t>
            </a:r>
            <a:r>
              <a:rPr lang="en-US" sz="1100" dirty="0">
                <a:effectLst/>
                <a:ea typeface="Calibri" panose="020F0502020204030204" pitchFamily="34" charset="0"/>
                <a:cs typeface="Times New Roman" panose="02020603050405020304" pitchFamily="18" charset="0"/>
              </a:rPr>
              <a:t> and 10 and the Cowboys decided to run a pass play.  Unfortunately for them it was intercepted by Josh Sweat and returned all the way for a touchdown to put the Eagles up 10-0.</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1100" dirty="0">
                <a:effectLst/>
                <a:ea typeface="Calibri" panose="020F0502020204030204" pitchFamily="34" charset="0"/>
                <a:cs typeface="Times New Roman" panose="02020603050405020304" pitchFamily="18" charset="0"/>
              </a:rPr>
              <a:t>The fifth and final most impactful play I'll be going over happened in the fourth quarter. The Cowboys had just scored a field goal to put them up 37-34. The Eagles then started their drive at their own 25-yard line with only 2:19 remaining in the game. On 1</a:t>
            </a:r>
            <a:r>
              <a:rPr lang="en-US" sz="1100" baseline="30000" dirty="0">
                <a:effectLst/>
                <a:ea typeface="Calibri" panose="020F0502020204030204" pitchFamily="34" charset="0"/>
                <a:cs typeface="Times New Roman" panose="02020603050405020304" pitchFamily="18" charset="0"/>
              </a:rPr>
              <a:t>st</a:t>
            </a:r>
            <a:r>
              <a:rPr lang="en-US" sz="1100" dirty="0">
                <a:effectLst/>
                <a:ea typeface="Calibri" panose="020F0502020204030204" pitchFamily="34" charset="0"/>
                <a:cs typeface="Times New Roman" panose="02020603050405020304" pitchFamily="18" charset="0"/>
              </a:rPr>
              <a:t> and 10 the Eagles ran the ball, but Micah Parsons blew by Dallas Goedert to disrupt the play in the backfield which opened a lane for Carlos Watkins to get in the backfield.  He punched the ball out from Miles Sanders and forced a fumble which the Cowboys then recovered. This play pretty much sealed the game for Dallas.</a:t>
            </a:r>
          </a:p>
        </p:txBody>
      </p:sp>
      <p:pic>
        <p:nvPicPr>
          <p:cNvPr id="4" name="Picture 3" descr="Dallas Cowboys Logo - Free Transparent PNG Logos">
            <a:extLst>
              <a:ext uri="{FF2B5EF4-FFF2-40B4-BE49-F238E27FC236}">
                <a16:creationId xmlns:a16="http://schemas.microsoft.com/office/drawing/2014/main" id="{0D0166FA-3139-C5F0-888A-F551FE654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382" y="335583"/>
            <a:ext cx="1209452" cy="907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hiladelphia Eagles Logo PNG PNG Transparent &amp; SVG Vector - Freebie Supply">
            <a:extLst>
              <a:ext uri="{FF2B5EF4-FFF2-40B4-BE49-F238E27FC236}">
                <a16:creationId xmlns:a16="http://schemas.microsoft.com/office/drawing/2014/main" id="{F4974E83-06F0-3438-4BC5-3F69A80A0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899" y="378087"/>
            <a:ext cx="1117977" cy="7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9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1387366" y="458429"/>
            <a:ext cx="8687799" cy="1077229"/>
          </a:xfrm>
        </p:spPr>
        <p:txBody>
          <a:bodyPr>
            <a:noAutofit/>
          </a:bodyPr>
          <a:lstStyle/>
          <a:p>
            <a:pPr algn="l"/>
            <a:r>
              <a:rPr lang="en-US" sz="4800" dirty="0"/>
              <a:t>A closer look: how the Eagles blocked Micah Parsons</a:t>
            </a:r>
            <a:br>
              <a:rPr lang="en-US" sz="4800" dirty="0"/>
            </a:br>
            <a:br>
              <a:rPr lang="en-US" sz="4800" dirty="0"/>
            </a:br>
            <a:endParaRPr lang="en-US" sz="5400" dirty="0"/>
          </a:p>
        </p:txBody>
      </p:sp>
    </p:spTree>
    <p:extLst>
      <p:ext uri="{BB962C8B-B14F-4D97-AF65-F5344CB8AC3E}">
        <p14:creationId xmlns:p14="http://schemas.microsoft.com/office/powerpoint/2010/main" val="250388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6EC159-7295-620F-0EFF-14EE696C5ABF}"/>
              </a:ext>
            </a:extLst>
          </p:cNvPr>
          <p:cNvSpPr txBox="1"/>
          <p:nvPr/>
        </p:nvSpPr>
        <p:spPr>
          <a:xfrm>
            <a:off x="1012277" y="369962"/>
            <a:ext cx="7416575" cy="646331"/>
          </a:xfrm>
          <a:prstGeom prst="rect">
            <a:avLst/>
          </a:prstGeom>
          <a:noFill/>
        </p:spPr>
        <p:txBody>
          <a:bodyPr wrap="square" rtlCol="0">
            <a:spAutoFit/>
          </a:bodyPr>
          <a:lstStyle/>
          <a:p>
            <a:r>
              <a:rPr lang="en-US" sz="3600" dirty="0">
                <a:latin typeface="+mj-lt"/>
              </a:rPr>
              <a:t>Positions Blocking Micah Parsons</a:t>
            </a:r>
          </a:p>
        </p:txBody>
      </p:sp>
      <p:sp>
        <p:nvSpPr>
          <p:cNvPr id="9" name="TextBox 8">
            <a:extLst>
              <a:ext uri="{FF2B5EF4-FFF2-40B4-BE49-F238E27FC236}">
                <a16:creationId xmlns:a16="http://schemas.microsoft.com/office/drawing/2014/main" id="{A5B0213C-BB75-6753-336B-F787FC1F4B7B}"/>
              </a:ext>
            </a:extLst>
          </p:cNvPr>
          <p:cNvSpPr txBox="1"/>
          <p:nvPr/>
        </p:nvSpPr>
        <p:spPr>
          <a:xfrm>
            <a:off x="7924862" y="1604132"/>
            <a:ext cx="3248809" cy="4557914"/>
          </a:xfrm>
          <a:prstGeom prst="rect">
            <a:avLst/>
          </a:prstGeom>
          <a:noFill/>
        </p:spPr>
        <p:txBody>
          <a:bodyPr wrap="square" rtlCol="0">
            <a:sp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dirty="0">
                <a:effectLst/>
                <a:ea typeface="Calibri" panose="020F0502020204030204" pitchFamily="34" charset="0"/>
                <a:cs typeface="Times New Roman" panose="02020603050405020304" pitchFamily="18" charset="0"/>
              </a:rPr>
              <a:t>In my opinion, only blocking Micah Parsons (one of the best defensive players in the league and best on the cowboys) with an offensive lineman on 72% of his snaps is not ideal, and something that I think the Eagles could have improved upon.</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400" dirty="0">
                <a:effectLst/>
                <a:ea typeface="Calibri" panose="020F0502020204030204" pitchFamily="34" charset="0"/>
                <a:cs typeface="Times New Roman" panose="02020603050405020304" pitchFamily="18" charset="0"/>
              </a:rPr>
              <a:t>Making sure that he is accounted for by the best blockers on your team is essential, especially in late game situations. Otherwise in big situations, he will most likely make big plays. This can be seen late in the fourth quarter when he blew by Dallas Goedert (TE) and ultimately created a lane for his teammate to force a fumble, which sealed the game for the Cowboys.</a:t>
            </a:r>
          </a:p>
        </p:txBody>
      </p:sp>
      <p:pic>
        <p:nvPicPr>
          <p:cNvPr id="10" name="Picture 9" descr="Dallas Cowboys Logo - Free Transparent PNG Logos">
            <a:extLst>
              <a:ext uri="{FF2B5EF4-FFF2-40B4-BE49-F238E27FC236}">
                <a16:creationId xmlns:a16="http://schemas.microsoft.com/office/drawing/2014/main" id="{891C656D-7255-357D-994C-15D3D62CA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6957" y="133972"/>
            <a:ext cx="1209452" cy="907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hart, funnel chart&#10;&#10;Description automatically generated">
            <a:extLst>
              <a:ext uri="{FF2B5EF4-FFF2-40B4-BE49-F238E27FC236}">
                <a16:creationId xmlns:a16="http://schemas.microsoft.com/office/drawing/2014/main" id="{1390AFD3-7748-C486-5298-934FA0500BDE}"/>
              </a:ext>
            </a:extLst>
          </p:cNvPr>
          <p:cNvPicPr>
            <a:picLocks noChangeAspect="1"/>
          </p:cNvPicPr>
          <p:nvPr/>
        </p:nvPicPr>
        <p:blipFill>
          <a:blip r:embed="rId3"/>
          <a:stretch>
            <a:fillRect/>
          </a:stretch>
        </p:blipFill>
        <p:spPr>
          <a:xfrm>
            <a:off x="1113452" y="1471973"/>
            <a:ext cx="6524964" cy="4071577"/>
          </a:xfrm>
          <a:prstGeom prst="rect">
            <a:avLst/>
          </a:prstGeom>
        </p:spPr>
      </p:pic>
    </p:spTree>
    <p:extLst>
      <p:ext uri="{BB962C8B-B14F-4D97-AF65-F5344CB8AC3E}">
        <p14:creationId xmlns:p14="http://schemas.microsoft.com/office/powerpoint/2010/main" val="81880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1813791" y="652068"/>
            <a:ext cx="8564418" cy="1077229"/>
          </a:xfrm>
        </p:spPr>
        <p:txBody>
          <a:bodyPr>
            <a:noAutofit/>
          </a:bodyPr>
          <a:lstStyle/>
          <a:p>
            <a:pPr algn="ctr"/>
            <a:r>
              <a:rPr lang="en-US" sz="4800" dirty="0"/>
              <a:t>Which players had the largest impact negatively or positively on their unit? Identify the best and worst performers for each teams' offense and defense?</a:t>
            </a:r>
            <a:br>
              <a:rPr lang="en-US" sz="4800" dirty="0"/>
            </a:br>
            <a:br>
              <a:rPr lang="en-US" sz="4800" dirty="0"/>
            </a:br>
            <a:r>
              <a:rPr lang="en-US" sz="4000" dirty="0"/>
              <a:t>Using PFFVAR and EPAR to Determine Best and Worst Performers</a:t>
            </a:r>
            <a:endParaRPr lang="en-US" sz="5400" dirty="0"/>
          </a:p>
        </p:txBody>
      </p:sp>
    </p:spTree>
    <p:extLst>
      <p:ext uri="{BB962C8B-B14F-4D97-AF65-F5344CB8AC3E}">
        <p14:creationId xmlns:p14="http://schemas.microsoft.com/office/powerpoint/2010/main" val="3707373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6EC159-7295-620F-0EFF-14EE696C5ABF}"/>
              </a:ext>
            </a:extLst>
          </p:cNvPr>
          <p:cNvSpPr txBox="1"/>
          <p:nvPr/>
        </p:nvSpPr>
        <p:spPr>
          <a:xfrm>
            <a:off x="1065285" y="175630"/>
            <a:ext cx="10488540" cy="954107"/>
          </a:xfrm>
          <a:prstGeom prst="rect">
            <a:avLst/>
          </a:prstGeom>
          <a:noFill/>
        </p:spPr>
        <p:txBody>
          <a:bodyPr wrap="square" rtlCol="0">
            <a:spAutoFit/>
          </a:bodyPr>
          <a:lstStyle/>
          <a:p>
            <a:r>
              <a:rPr lang="en-US" sz="2800" dirty="0">
                <a:latin typeface="+mj-lt"/>
              </a:rPr>
              <a:t>Using PFFVAR and EPAR to Determine Best and Worst Performances for Each Team </a:t>
            </a:r>
          </a:p>
        </p:txBody>
      </p:sp>
      <p:sp>
        <p:nvSpPr>
          <p:cNvPr id="2" name="TextBox 1">
            <a:extLst>
              <a:ext uri="{FF2B5EF4-FFF2-40B4-BE49-F238E27FC236}">
                <a16:creationId xmlns:a16="http://schemas.microsoft.com/office/drawing/2014/main" id="{6E4BF778-321D-2078-2AFC-A99483C3C8BE}"/>
              </a:ext>
            </a:extLst>
          </p:cNvPr>
          <p:cNvSpPr txBox="1"/>
          <p:nvPr/>
        </p:nvSpPr>
        <p:spPr>
          <a:xfrm>
            <a:off x="1085850" y="2914841"/>
            <a:ext cx="4143375" cy="369332"/>
          </a:xfrm>
          <a:prstGeom prst="rect">
            <a:avLst/>
          </a:prstGeom>
          <a:noFill/>
        </p:spPr>
        <p:txBody>
          <a:bodyPr wrap="square" rtlCol="0">
            <a:spAutoFit/>
          </a:bodyPr>
          <a:lstStyle/>
          <a:p>
            <a:r>
              <a:rPr lang="en-US" b="1" dirty="0"/>
              <a:t>Offense</a:t>
            </a:r>
            <a:r>
              <a:rPr lang="en-US" dirty="0"/>
              <a:t>:</a:t>
            </a:r>
          </a:p>
        </p:txBody>
      </p:sp>
      <p:sp>
        <p:nvSpPr>
          <p:cNvPr id="4" name="TextBox 3">
            <a:extLst>
              <a:ext uri="{FF2B5EF4-FFF2-40B4-BE49-F238E27FC236}">
                <a16:creationId xmlns:a16="http://schemas.microsoft.com/office/drawing/2014/main" id="{A4478313-5DD4-296E-B434-25DB27741BA3}"/>
              </a:ext>
            </a:extLst>
          </p:cNvPr>
          <p:cNvSpPr txBox="1"/>
          <p:nvPr/>
        </p:nvSpPr>
        <p:spPr>
          <a:xfrm>
            <a:off x="1085850" y="4657916"/>
            <a:ext cx="4143375" cy="369332"/>
          </a:xfrm>
          <a:prstGeom prst="rect">
            <a:avLst/>
          </a:prstGeom>
          <a:noFill/>
        </p:spPr>
        <p:txBody>
          <a:bodyPr wrap="square" rtlCol="0">
            <a:spAutoFit/>
          </a:bodyPr>
          <a:lstStyle/>
          <a:p>
            <a:r>
              <a:rPr lang="en-US" b="1" dirty="0"/>
              <a:t>Defense:</a:t>
            </a:r>
          </a:p>
        </p:txBody>
      </p:sp>
      <p:sp>
        <p:nvSpPr>
          <p:cNvPr id="5" name="TextBox 4">
            <a:extLst>
              <a:ext uri="{FF2B5EF4-FFF2-40B4-BE49-F238E27FC236}">
                <a16:creationId xmlns:a16="http://schemas.microsoft.com/office/drawing/2014/main" id="{CA3600EE-27E7-0F71-4AD3-D117E4D88738}"/>
              </a:ext>
            </a:extLst>
          </p:cNvPr>
          <p:cNvSpPr txBox="1"/>
          <p:nvPr/>
        </p:nvSpPr>
        <p:spPr>
          <a:xfrm>
            <a:off x="6496052" y="2923486"/>
            <a:ext cx="4143375" cy="369332"/>
          </a:xfrm>
          <a:prstGeom prst="rect">
            <a:avLst/>
          </a:prstGeom>
          <a:noFill/>
        </p:spPr>
        <p:txBody>
          <a:bodyPr wrap="square" rtlCol="0">
            <a:spAutoFit/>
          </a:bodyPr>
          <a:lstStyle/>
          <a:p>
            <a:r>
              <a:rPr lang="en-US" b="1" dirty="0"/>
              <a:t>Offense:</a:t>
            </a:r>
          </a:p>
        </p:txBody>
      </p:sp>
      <p:sp>
        <p:nvSpPr>
          <p:cNvPr id="6" name="TextBox 5">
            <a:extLst>
              <a:ext uri="{FF2B5EF4-FFF2-40B4-BE49-F238E27FC236}">
                <a16:creationId xmlns:a16="http://schemas.microsoft.com/office/drawing/2014/main" id="{C8069FB1-57A1-1E7D-F69D-F06EFDC57D39}"/>
              </a:ext>
            </a:extLst>
          </p:cNvPr>
          <p:cNvSpPr txBox="1"/>
          <p:nvPr/>
        </p:nvSpPr>
        <p:spPr>
          <a:xfrm>
            <a:off x="6496052" y="4657916"/>
            <a:ext cx="4143375" cy="369332"/>
          </a:xfrm>
          <a:prstGeom prst="rect">
            <a:avLst/>
          </a:prstGeom>
          <a:noFill/>
        </p:spPr>
        <p:txBody>
          <a:bodyPr wrap="square" rtlCol="0">
            <a:spAutoFit/>
          </a:bodyPr>
          <a:lstStyle/>
          <a:p>
            <a:r>
              <a:rPr lang="en-US" b="1" dirty="0"/>
              <a:t>Defense:</a:t>
            </a:r>
          </a:p>
        </p:txBody>
      </p:sp>
      <p:sp>
        <p:nvSpPr>
          <p:cNvPr id="10" name="TextBox 9">
            <a:extLst>
              <a:ext uri="{FF2B5EF4-FFF2-40B4-BE49-F238E27FC236}">
                <a16:creationId xmlns:a16="http://schemas.microsoft.com/office/drawing/2014/main" id="{275A6F92-15CB-5EA3-95C0-925AB82B8332}"/>
              </a:ext>
            </a:extLst>
          </p:cNvPr>
          <p:cNvSpPr txBox="1"/>
          <p:nvPr/>
        </p:nvSpPr>
        <p:spPr>
          <a:xfrm>
            <a:off x="1104900" y="1091637"/>
            <a:ext cx="9848850" cy="1200329"/>
          </a:xfrm>
          <a:prstGeom prst="rect">
            <a:avLst/>
          </a:prstGeom>
          <a:noFill/>
        </p:spPr>
        <p:txBody>
          <a:bodyPr wrap="square" rtlCol="0">
            <a:spAutoFit/>
          </a:bodyPr>
          <a:lstStyle/>
          <a:p>
            <a:r>
              <a:rPr lang="en-US" sz="1200" dirty="0"/>
              <a:t>In order to determine the best and worst performers on each side of the ball for each team I only kept players who had at least 18 snaps on defense or at least 20 snaps on offense. I then added a player’s PFFVAR and EPAR independently for every play and divided each by the total plays the player was in to get the average PFFVAR and EPAR in this game. Once the averages were calculated, I added them and then divided them by two in order to get a total average of these combined statistics.</a:t>
            </a:r>
          </a:p>
          <a:p>
            <a:endParaRPr lang="en-US" sz="1200" dirty="0"/>
          </a:p>
          <a:p>
            <a:r>
              <a:rPr lang="en-US" sz="1200" dirty="0"/>
              <a:t>Below are the results for the top 3 and worst 3 performances on each side of the ball for each team:</a:t>
            </a:r>
          </a:p>
        </p:txBody>
      </p:sp>
      <p:sp>
        <p:nvSpPr>
          <p:cNvPr id="12" name="TextBox 11">
            <a:extLst>
              <a:ext uri="{FF2B5EF4-FFF2-40B4-BE49-F238E27FC236}">
                <a16:creationId xmlns:a16="http://schemas.microsoft.com/office/drawing/2014/main" id="{ED4030AE-60E9-0D65-4ECF-10B9FF342B0D}"/>
              </a:ext>
            </a:extLst>
          </p:cNvPr>
          <p:cNvSpPr txBox="1"/>
          <p:nvPr/>
        </p:nvSpPr>
        <p:spPr>
          <a:xfrm>
            <a:off x="1085849" y="3429000"/>
            <a:ext cx="4143375" cy="307777"/>
          </a:xfrm>
          <a:prstGeom prst="rect">
            <a:avLst/>
          </a:prstGeom>
          <a:noFill/>
        </p:spPr>
        <p:txBody>
          <a:bodyPr wrap="square" rtlCol="0">
            <a:spAutoFit/>
          </a:bodyPr>
          <a:lstStyle/>
          <a:p>
            <a:r>
              <a:rPr lang="en-US" sz="1400" b="1" dirty="0"/>
              <a:t>Top 3</a:t>
            </a:r>
            <a:r>
              <a:rPr lang="en-US" sz="1400" dirty="0"/>
              <a:t>: Dak Prescott, </a:t>
            </a:r>
            <a:r>
              <a:rPr lang="en-US" sz="1400" dirty="0" err="1"/>
              <a:t>Ceedee</a:t>
            </a:r>
            <a:r>
              <a:rPr lang="en-US" sz="1400" dirty="0"/>
              <a:t> Lamb, Tony Pollard</a:t>
            </a:r>
          </a:p>
        </p:txBody>
      </p:sp>
      <p:sp>
        <p:nvSpPr>
          <p:cNvPr id="13" name="TextBox 12">
            <a:extLst>
              <a:ext uri="{FF2B5EF4-FFF2-40B4-BE49-F238E27FC236}">
                <a16:creationId xmlns:a16="http://schemas.microsoft.com/office/drawing/2014/main" id="{AFB6D488-48A5-BECD-9090-0BFD4CC551A8}"/>
              </a:ext>
            </a:extLst>
          </p:cNvPr>
          <p:cNvSpPr txBox="1"/>
          <p:nvPr/>
        </p:nvSpPr>
        <p:spPr>
          <a:xfrm>
            <a:off x="1085849" y="4043458"/>
            <a:ext cx="4867276" cy="307777"/>
          </a:xfrm>
          <a:prstGeom prst="rect">
            <a:avLst/>
          </a:prstGeom>
          <a:noFill/>
        </p:spPr>
        <p:txBody>
          <a:bodyPr wrap="square" rtlCol="0">
            <a:spAutoFit/>
          </a:bodyPr>
          <a:lstStyle/>
          <a:p>
            <a:r>
              <a:rPr lang="en-US" sz="1400" b="1" dirty="0"/>
              <a:t>Worst 3</a:t>
            </a:r>
            <a:r>
              <a:rPr lang="en-US" sz="1400" dirty="0"/>
              <a:t>: Michael Gallup, Noah Brown, Connor McGovern</a:t>
            </a:r>
          </a:p>
        </p:txBody>
      </p:sp>
      <p:sp>
        <p:nvSpPr>
          <p:cNvPr id="14" name="TextBox 13">
            <a:extLst>
              <a:ext uri="{FF2B5EF4-FFF2-40B4-BE49-F238E27FC236}">
                <a16:creationId xmlns:a16="http://schemas.microsoft.com/office/drawing/2014/main" id="{42780DF7-8E0C-74FF-AEB7-BC781B6D802D}"/>
              </a:ext>
            </a:extLst>
          </p:cNvPr>
          <p:cNvSpPr txBox="1"/>
          <p:nvPr/>
        </p:nvSpPr>
        <p:spPr>
          <a:xfrm>
            <a:off x="1085849" y="5328797"/>
            <a:ext cx="5275194" cy="307777"/>
          </a:xfrm>
          <a:prstGeom prst="rect">
            <a:avLst/>
          </a:prstGeom>
          <a:noFill/>
        </p:spPr>
        <p:txBody>
          <a:bodyPr wrap="square" rtlCol="0">
            <a:spAutoFit/>
          </a:bodyPr>
          <a:lstStyle/>
          <a:p>
            <a:r>
              <a:rPr lang="en-US" sz="1400" b="1" dirty="0"/>
              <a:t>Top 3</a:t>
            </a:r>
            <a:r>
              <a:rPr lang="en-US" sz="1400" dirty="0"/>
              <a:t>: Nahshon Wright, Carlos Watkins, and Donovan Wilson</a:t>
            </a:r>
          </a:p>
        </p:txBody>
      </p:sp>
      <p:sp>
        <p:nvSpPr>
          <p:cNvPr id="15" name="TextBox 14">
            <a:extLst>
              <a:ext uri="{FF2B5EF4-FFF2-40B4-BE49-F238E27FC236}">
                <a16:creationId xmlns:a16="http://schemas.microsoft.com/office/drawing/2014/main" id="{C0071B4E-4E70-CCFF-86A2-7BCA354E6290}"/>
              </a:ext>
            </a:extLst>
          </p:cNvPr>
          <p:cNvSpPr txBox="1"/>
          <p:nvPr/>
        </p:nvSpPr>
        <p:spPr>
          <a:xfrm>
            <a:off x="1085849" y="5943255"/>
            <a:ext cx="5153026" cy="307777"/>
          </a:xfrm>
          <a:prstGeom prst="rect">
            <a:avLst/>
          </a:prstGeom>
          <a:noFill/>
        </p:spPr>
        <p:txBody>
          <a:bodyPr wrap="square" rtlCol="0">
            <a:spAutoFit/>
          </a:bodyPr>
          <a:lstStyle/>
          <a:p>
            <a:r>
              <a:rPr lang="en-US" sz="1400" b="1" dirty="0"/>
              <a:t>Worst 3</a:t>
            </a:r>
            <a:r>
              <a:rPr lang="en-US" sz="1400" dirty="0"/>
              <a:t>: Trevon Diggs, Neville Gallimore, </a:t>
            </a:r>
            <a:r>
              <a:rPr lang="en-US" sz="1400" dirty="0" err="1"/>
              <a:t>Dorance</a:t>
            </a:r>
            <a:r>
              <a:rPr lang="en-US" sz="1400" dirty="0"/>
              <a:t> Armstrong</a:t>
            </a:r>
          </a:p>
        </p:txBody>
      </p:sp>
      <p:sp>
        <p:nvSpPr>
          <p:cNvPr id="16" name="TextBox 15">
            <a:extLst>
              <a:ext uri="{FF2B5EF4-FFF2-40B4-BE49-F238E27FC236}">
                <a16:creationId xmlns:a16="http://schemas.microsoft.com/office/drawing/2014/main" id="{F8493672-EAB9-2E87-B599-5548D228F7AC}"/>
              </a:ext>
            </a:extLst>
          </p:cNvPr>
          <p:cNvSpPr txBox="1"/>
          <p:nvPr/>
        </p:nvSpPr>
        <p:spPr>
          <a:xfrm>
            <a:off x="6496052" y="3436965"/>
            <a:ext cx="5057776" cy="307777"/>
          </a:xfrm>
          <a:prstGeom prst="rect">
            <a:avLst/>
          </a:prstGeom>
          <a:noFill/>
        </p:spPr>
        <p:txBody>
          <a:bodyPr wrap="square" rtlCol="0">
            <a:spAutoFit/>
          </a:bodyPr>
          <a:lstStyle/>
          <a:p>
            <a:r>
              <a:rPr lang="en-US" sz="1400" b="1" dirty="0"/>
              <a:t>Top 3</a:t>
            </a:r>
            <a:r>
              <a:rPr lang="en-US" sz="1400" dirty="0"/>
              <a:t>: Devonta Smith, Gardner Minshew, A.J Brown</a:t>
            </a:r>
          </a:p>
        </p:txBody>
      </p:sp>
      <p:sp>
        <p:nvSpPr>
          <p:cNvPr id="17" name="TextBox 16">
            <a:extLst>
              <a:ext uri="{FF2B5EF4-FFF2-40B4-BE49-F238E27FC236}">
                <a16:creationId xmlns:a16="http://schemas.microsoft.com/office/drawing/2014/main" id="{0D000A62-AEE3-A6A9-2971-60A2C9051690}"/>
              </a:ext>
            </a:extLst>
          </p:cNvPr>
          <p:cNvSpPr txBox="1"/>
          <p:nvPr/>
        </p:nvSpPr>
        <p:spPr>
          <a:xfrm>
            <a:off x="6496052" y="4043457"/>
            <a:ext cx="4867276" cy="307777"/>
          </a:xfrm>
          <a:prstGeom prst="rect">
            <a:avLst/>
          </a:prstGeom>
          <a:noFill/>
        </p:spPr>
        <p:txBody>
          <a:bodyPr wrap="square" rtlCol="0">
            <a:spAutoFit/>
          </a:bodyPr>
          <a:lstStyle/>
          <a:p>
            <a:r>
              <a:rPr lang="en-US" sz="1400" b="1" dirty="0"/>
              <a:t>Worst 3</a:t>
            </a:r>
            <a:r>
              <a:rPr lang="en-US" sz="1400" dirty="0"/>
              <a:t>: Miles Sanders, </a:t>
            </a:r>
            <a:r>
              <a:rPr lang="en-US" sz="1400" dirty="0" err="1"/>
              <a:t>Quez</a:t>
            </a:r>
            <a:r>
              <a:rPr lang="en-US" sz="1400" dirty="0"/>
              <a:t> Watkins, Jordan </a:t>
            </a:r>
            <a:r>
              <a:rPr lang="en-US" sz="1400" dirty="0" err="1"/>
              <a:t>Mailata</a:t>
            </a:r>
            <a:endParaRPr lang="en-US" sz="1400" dirty="0"/>
          </a:p>
        </p:txBody>
      </p:sp>
      <p:sp>
        <p:nvSpPr>
          <p:cNvPr id="18" name="TextBox 17">
            <a:extLst>
              <a:ext uri="{FF2B5EF4-FFF2-40B4-BE49-F238E27FC236}">
                <a16:creationId xmlns:a16="http://schemas.microsoft.com/office/drawing/2014/main" id="{E6AE19CE-E7C5-ECC7-0E1F-1A204DEA925F}"/>
              </a:ext>
            </a:extLst>
          </p:cNvPr>
          <p:cNvSpPr txBox="1"/>
          <p:nvPr/>
        </p:nvSpPr>
        <p:spPr>
          <a:xfrm>
            <a:off x="6496052" y="5328797"/>
            <a:ext cx="4867274" cy="307777"/>
          </a:xfrm>
          <a:prstGeom prst="rect">
            <a:avLst/>
          </a:prstGeom>
          <a:noFill/>
        </p:spPr>
        <p:txBody>
          <a:bodyPr wrap="square" rtlCol="0">
            <a:spAutoFit/>
          </a:bodyPr>
          <a:lstStyle/>
          <a:p>
            <a:r>
              <a:rPr lang="en-US" sz="1400" b="1" dirty="0"/>
              <a:t>Top 3</a:t>
            </a:r>
            <a:r>
              <a:rPr lang="en-US" sz="1400" dirty="0"/>
              <a:t>: Josh Sweat, </a:t>
            </a:r>
            <a:r>
              <a:rPr lang="en-US" sz="1400" dirty="0" err="1"/>
              <a:t>Avonte</a:t>
            </a:r>
            <a:r>
              <a:rPr lang="en-US" sz="1400" dirty="0"/>
              <a:t> Maddox, </a:t>
            </a:r>
            <a:r>
              <a:rPr lang="en-US" sz="1400" dirty="0" err="1"/>
              <a:t>Haason</a:t>
            </a:r>
            <a:r>
              <a:rPr lang="en-US" sz="1400" dirty="0"/>
              <a:t> Reddick</a:t>
            </a:r>
          </a:p>
        </p:txBody>
      </p:sp>
      <p:sp>
        <p:nvSpPr>
          <p:cNvPr id="19" name="TextBox 18">
            <a:extLst>
              <a:ext uri="{FF2B5EF4-FFF2-40B4-BE49-F238E27FC236}">
                <a16:creationId xmlns:a16="http://schemas.microsoft.com/office/drawing/2014/main" id="{57C91FAF-56B8-EBB6-216E-547AE3AB5725}"/>
              </a:ext>
            </a:extLst>
          </p:cNvPr>
          <p:cNvSpPr txBox="1"/>
          <p:nvPr/>
        </p:nvSpPr>
        <p:spPr>
          <a:xfrm>
            <a:off x="6496050" y="5943255"/>
            <a:ext cx="4867276" cy="307777"/>
          </a:xfrm>
          <a:prstGeom prst="rect">
            <a:avLst/>
          </a:prstGeom>
          <a:noFill/>
        </p:spPr>
        <p:txBody>
          <a:bodyPr wrap="square" rtlCol="0">
            <a:spAutoFit/>
          </a:bodyPr>
          <a:lstStyle/>
          <a:p>
            <a:r>
              <a:rPr lang="en-US" sz="1400" b="1" dirty="0"/>
              <a:t>Worst 3: </a:t>
            </a:r>
            <a:r>
              <a:rPr lang="en-US" sz="1400" dirty="0"/>
              <a:t>Reed Blankenship, Marcus Epps, </a:t>
            </a:r>
            <a:r>
              <a:rPr lang="en-US" sz="1400" dirty="0" err="1"/>
              <a:t>Kyzir</a:t>
            </a:r>
            <a:r>
              <a:rPr lang="en-US" sz="1400" dirty="0"/>
              <a:t> White</a:t>
            </a:r>
          </a:p>
        </p:txBody>
      </p:sp>
      <p:pic>
        <p:nvPicPr>
          <p:cNvPr id="21" name="Picture 20" descr="Dallas Cowboys Logo - Free Transparent PNG Logos">
            <a:extLst>
              <a:ext uri="{FF2B5EF4-FFF2-40B4-BE49-F238E27FC236}">
                <a16:creationId xmlns:a16="http://schemas.microsoft.com/office/drawing/2014/main" id="{8E4D5FEE-6F77-EC07-A8E4-37758350B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810" y="2215230"/>
            <a:ext cx="1209452" cy="9070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Philadelphia Eagles Logo PNG PNG Transparent &amp; SVG Vector - Freebie Supply">
            <a:extLst>
              <a:ext uri="{FF2B5EF4-FFF2-40B4-BE49-F238E27FC236}">
                <a16:creationId xmlns:a16="http://schemas.microsoft.com/office/drawing/2014/main" id="{5CEF0F3A-F562-353F-10C0-CEDB3DC0D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399" y="2300278"/>
            <a:ext cx="1117977" cy="7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9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3053191431"/>
              </p:ext>
            </p:extLst>
          </p:nvPr>
        </p:nvGraphicFramePr>
        <p:xfrm>
          <a:off x="1859152" y="2303331"/>
          <a:ext cx="7849750" cy="2871096"/>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Touchdowns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Field Goals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PAT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FG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478516">
                <a:tc>
                  <a:txBody>
                    <a:bodyPr/>
                    <a:lstStyle/>
                    <a:p>
                      <a:pPr algn="ctr"/>
                      <a:r>
                        <a:rPr lang="en-US" dirty="0">
                          <a:solidFill>
                            <a:schemeClr val="bg1"/>
                          </a:solidFill>
                        </a:rPr>
                        <a:t>PAT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425164"/>
                  </a:ext>
                </a:extLst>
              </a:tr>
              <a:tr h="478516">
                <a:tc>
                  <a:txBody>
                    <a:bodyPr/>
                    <a:lstStyle/>
                    <a:p>
                      <a:pPr algn="ctr"/>
                      <a:r>
                        <a:rPr lang="en-US" dirty="0">
                          <a:solidFill>
                            <a:schemeClr val="bg1"/>
                          </a:solidFill>
                        </a:rPr>
                        <a:t>Two Points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020905"/>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573305"/>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567" y="695224"/>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357B4F-5D4C-7C14-8A38-86184C0C5240}"/>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87A6C6D-8496-5097-B06B-58BFB0360019}"/>
              </a:ext>
            </a:extLst>
          </p:cNvPr>
          <p:cNvSpPr>
            <a:spLocks noGrp="1"/>
          </p:cNvSpPr>
          <p:nvPr>
            <p:ph type="title"/>
          </p:nvPr>
        </p:nvSpPr>
        <p:spPr>
          <a:xfrm>
            <a:off x="-196821" y="87764"/>
            <a:ext cx="5530542" cy="1077229"/>
          </a:xfrm>
        </p:spPr>
        <p:txBody>
          <a:bodyPr>
            <a:noAutofit/>
          </a:bodyPr>
          <a:lstStyle/>
          <a:p>
            <a:pPr algn="ctr"/>
            <a:r>
              <a:rPr lang="en-US" sz="4000" dirty="0"/>
              <a:t>Scoring</a:t>
            </a:r>
          </a:p>
        </p:txBody>
      </p:sp>
    </p:spTree>
    <p:extLst>
      <p:ext uri="{BB962C8B-B14F-4D97-AF65-F5344CB8AC3E}">
        <p14:creationId xmlns:p14="http://schemas.microsoft.com/office/powerpoint/2010/main" val="71215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B37-9DEC-1EEA-912B-92A3EE8F7DA9}"/>
              </a:ext>
            </a:extLst>
          </p:cNvPr>
          <p:cNvSpPr>
            <a:spLocks noGrp="1"/>
          </p:cNvSpPr>
          <p:nvPr>
            <p:ph type="title"/>
          </p:nvPr>
        </p:nvSpPr>
        <p:spPr>
          <a:xfrm>
            <a:off x="1813791" y="48902"/>
            <a:ext cx="8564418" cy="1077229"/>
          </a:xfrm>
        </p:spPr>
        <p:txBody>
          <a:bodyPr>
            <a:noAutofit/>
          </a:bodyPr>
          <a:lstStyle/>
          <a:p>
            <a:pPr algn="ctr"/>
            <a:r>
              <a:rPr lang="en-US" sz="4800" dirty="0"/>
              <a:t>Answering the Question: </a:t>
            </a:r>
            <a:br>
              <a:rPr lang="en-US" sz="4800" dirty="0"/>
            </a:br>
            <a:br>
              <a:rPr lang="en-US" sz="4800" dirty="0"/>
            </a:br>
            <a:r>
              <a:rPr lang="en-US" sz="4800" dirty="0"/>
              <a:t>How would you communicate your main takeaways to decision-makers (coaches, personnel directors, or the General Manager)? In other words, how would you succinctly tell them what they needed to know?</a:t>
            </a:r>
            <a:br>
              <a:rPr lang="en-US" sz="4800" dirty="0"/>
            </a:br>
            <a:br>
              <a:rPr lang="en-US" sz="4800" dirty="0"/>
            </a:br>
            <a:endParaRPr lang="en-US" sz="5400" dirty="0"/>
          </a:p>
        </p:txBody>
      </p:sp>
    </p:spTree>
    <p:extLst>
      <p:ext uri="{BB962C8B-B14F-4D97-AF65-F5344CB8AC3E}">
        <p14:creationId xmlns:p14="http://schemas.microsoft.com/office/powerpoint/2010/main" val="148943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6EC159-7295-620F-0EFF-14EE696C5ABF}"/>
              </a:ext>
            </a:extLst>
          </p:cNvPr>
          <p:cNvSpPr txBox="1"/>
          <p:nvPr/>
        </p:nvSpPr>
        <p:spPr>
          <a:xfrm>
            <a:off x="1211973" y="245535"/>
            <a:ext cx="5242615" cy="1569660"/>
          </a:xfrm>
          <a:prstGeom prst="rect">
            <a:avLst/>
          </a:prstGeom>
          <a:noFill/>
        </p:spPr>
        <p:txBody>
          <a:bodyPr wrap="square" rtlCol="0">
            <a:spAutoFit/>
          </a:bodyPr>
          <a:lstStyle/>
          <a:p>
            <a:r>
              <a:rPr lang="en-US" sz="3200" dirty="0"/>
              <a:t>How I would communicate  main takeaways to decision-makers’</a:t>
            </a:r>
            <a:endParaRPr lang="en-US" sz="3200" dirty="0">
              <a:latin typeface="+mj-lt"/>
            </a:endParaRPr>
          </a:p>
        </p:txBody>
      </p:sp>
      <p:sp>
        <p:nvSpPr>
          <p:cNvPr id="2" name="TextBox 1">
            <a:extLst>
              <a:ext uri="{FF2B5EF4-FFF2-40B4-BE49-F238E27FC236}">
                <a16:creationId xmlns:a16="http://schemas.microsoft.com/office/drawing/2014/main" id="{CBA9CA9B-8F09-48FC-033F-E601F282C72A}"/>
              </a:ext>
            </a:extLst>
          </p:cNvPr>
          <p:cNvSpPr txBox="1"/>
          <p:nvPr/>
        </p:nvSpPr>
        <p:spPr>
          <a:xfrm>
            <a:off x="1072123" y="2703703"/>
            <a:ext cx="633989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Conduct an audience analysis on who I would be presenting this information to. It’s crucial to know your audience before presenting. </a:t>
            </a:r>
          </a:p>
          <a:p>
            <a:pPr marL="285750" indent="-285750">
              <a:buFont typeface="Arial" panose="020B0604020202020204" pitchFamily="34" charset="0"/>
              <a:buChar char="•"/>
            </a:pPr>
            <a:r>
              <a:rPr lang="en-US" dirty="0"/>
              <a:t>Take the key and essential parts of my analysis to present to the persons of interest. </a:t>
            </a:r>
          </a:p>
          <a:p>
            <a:pPr marL="285750" indent="-285750">
              <a:buFont typeface="Arial" panose="020B0604020202020204" pitchFamily="34" charset="0"/>
              <a:buChar char="•"/>
            </a:pPr>
            <a:r>
              <a:rPr lang="en-US" dirty="0"/>
              <a:t>For those who don’t have a background in statistics, I would try to stay away from using statistical phrases and only use terminology that they would understand. </a:t>
            </a:r>
          </a:p>
          <a:p>
            <a:pPr marL="285750" indent="-285750">
              <a:buFont typeface="Arial" panose="020B0604020202020204" pitchFamily="34" charset="0"/>
              <a:buChar char="•"/>
            </a:pPr>
            <a:r>
              <a:rPr lang="en-US" dirty="0"/>
              <a:t>Use football terminology to demonstrate understanding of the game, earn trust and respect so they hear and listen to what I’m presenting to them.</a:t>
            </a:r>
          </a:p>
        </p:txBody>
      </p:sp>
      <p:pic>
        <p:nvPicPr>
          <p:cNvPr id="4" name="Picture 3" descr="A picture containing icon&#10;&#10;Description automatically generated">
            <a:extLst>
              <a:ext uri="{FF2B5EF4-FFF2-40B4-BE49-F238E27FC236}">
                <a16:creationId xmlns:a16="http://schemas.microsoft.com/office/drawing/2014/main" id="{10C23A32-6647-990B-17A9-BBABF434D1D4}"/>
              </a:ext>
            </a:extLst>
          </p:cNvPr>
          <p:cNvPicPr>
            <a:picLocks noChangeAspect="1"/>
          </p:cNvPicPr>
          <p:nvPr/>
        </p:nvPicPr>
        <p:blipFill>
          <a:blip r:embed="rId2"/>
          <a:stretch>
            <a:fillRect/>
          </a:stretch>
        </p:blipFill>
        <p:spPr>
          <a:xfrm>
            <a:off x="8776923" y="0"/>
            <a:ext cx="1459486" cy="6826746"/>
          </a:xfrm>
          <a:prstGeom prst="rect">
            <a:avLst/>
          </a:prstGeom>
        </p:spPr>
      </p:pic>
    </p:spTree>
    <p:extLst>
      <p:ext uri="{BB962C8B-B14F-4D97-AF65-F5344CB8AC3E}">
        <p14:creationId xmlns:p14="http://schemas.microsoft.com/office/powerpoint/2010/main" val="8328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05E39-3663-7D79-E124-756DD41C84BE}"/>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6EC159-7295-620F-0EFF-14EE696C5ABF}"/>
              </a:ext>
            </a:extLst>
          </p:cNvPr>
          <p:cNvSpPr txBox="1"/>
          <p:nvPr/>
        </p:nvSpPr>
        <p:spPr>
          <a:xfrm>
            <a:off x="1211973" y="245535"/>
            <a:ext cx="8131723" cy="646331"/>
          </a:xfrm>
          <a:prstGeom prst="rect">
            <a:avLst/>
          </a:prstGeom>
          <a:noFill/>
        </p:spPr>
        <p:txBody>
          <a:bodyPr wrap="square" rtlCol="0">
            <a:spAutoFit/>
          </a:bodyPr>
          <a:lstStyle/>
          <a:p>
            <a:r>
              <a:rPr lang="en-US" sz="3600" dirty="0"/>
              <a:t>Key Takeaways</a:t>
            </a:r>
            <a:endParaRPr lang="en-US" sz="3600" dirty="0">
              <a:latin typeface="+mj-lt"/>
            </a:endParaRPr>
          </a:p>
        </p:txBody>
      </p:sp>
      <p:sp>
        <p:nvSpPr>
          <p:cNvPr id="2" name="TextBox 1">
            <a:extLst>
              <a:ext uri="{FF2B5EF4-FFF2-40B4-BE49-F238E27FC236}">
                <a16:creationId xmlns:a16="http://schemas.microsoft.com/office/drawing/2014/main" id="{CBA9CA9B-8F09-48FC-033F-E601F282C72A}"/>
              </a:ext>
            </a:extLst>
          </p:cNvPr>
          <p:cNvSpPr txBox="1"/>
          <p:nvPr/>
        </p:nvSpPr>
        <p:spPr>
          <a:xfrm>
            <a:off x="986062" y="1180058"/>
            <a:ext cx="964849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Eagles did a good job taking advantage of the Cowboys decision to only have six players in the box on defense during first-down plays.  </a:t>
            </a:r>
          </a:p>
          <a:p>
            <a:pPr marL="742950" lvl="1" indent="-285750">
              <a:buFont typeface="Arial" panose="020B0604020202020204" pitchFamily="34" charset="0"/>
              <a:buChar char="•"/>
            </a:pPr>
            <a:r>
              <a:rPr lang="en-US" sz="1400" dirty="0"/>
              <a:t>The Cowboys defense on first downs only ran with six players max in the box, and the second most used formation was a 3-2-6. </a:t>
            </a:r>
          </a:p>
          <a:p>
            <a:pPr marL="742950" lvl="1" indent="-285750">
              <a:buFont typeface="Arial" panose="020B0604020202020204" pitchFamily="34" charset="0"/>
              <a:buChar char="•"/>
            </a:pPr>
            <a:r>
              <a:rPr lang="en-US" sz="1400" dirty="0"/>
              <a:t>It appears that since the Eagles quarterback, Jalen Hurts, was out they only used three defensive linemen during first down situations. </a:t>
            </a:r>
          </a:p>
          <a:p>
            <a:pPr marL="742950" lvl="1" indent="-285750">
              <a:buFont typeface="Arial" panose="020B0604020202020204" pitchFamily="34" charset="0"/>
              <a:buChar char="•"/>
            </a:pPr>
            <a:r>
              <a:rPr lang="en-US" sz="1400" dirty="0"/>
              <a:t>However, if the Cowboys do this for every game, the Jets could take advantage and run the ball on first downs to get drives going in the right direction.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As a member of the Jets Analytics team, I would suggest we use offensive linemen more often than the Eagles did to block Micah Parsons. </a:t>
            </a:r>
          </a:p>
          <a:p>
            <a:pPr marL="742950" lvl="1" indent="-285750">
              <a:buFont typeface="Arial" panose="020B0604020202020204" pitchFamily="34" charset="0"/>
              <a:buChar char="•"/>
            </a:pPr>
            <a:r>
              <a:rPr lang="en-US" sz="1400" dirty="0"/>
              <a:t>One of the biggest plays of the game happened in the fourth quarter when Parsons easily got by the Eagles’ starting tight end and cleared a lane for his teammate to get in the backfield, forcing a fumble and sealing the game. </a:t>
            </a:r>
          </a:p>
          <a:p>
            <a:pPr marL="742950" lvl="1" indent="-285750">
              <a:buFont typeface="Arial" panose="020B0604020202020204" pitchFamily="34" charset="0"/>
              <a:buChar char="•"/>
            </a:pPr>
            <a:r>
              <a:rPr lang="en-US" sz="1400" dirty="0"/>
              <a:t>The Eagles used offensive linemen only 72% of the time when blocking him; in order to prevent him from making big plays against the Jets we should raise that percentage to make sure we have our best blockers blocking their best defensive player.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When playing the Eagles, the Jets have to look for ways to stop their top two receivers, Devonta Smith and A. J. Brown.</a:t>
            </a:r>
          </a:p>
          <a:p>
            <a:pPr marL="742950" lvl="1" indent="-285750">
              <a:buFont typeface="Arial" panose="020B0604020202020204" pitchFamily="34" charset="0"/>
              <a:buChar char="•"/>
            </a:pPr>
            <a:r>
              <a:rPr lang="en-US" sz="1400" dirty="0"/>
              <a:t>Without their starting quarterback, the Eagles still had 355 passing yards, 51 more passing yards than the Cowboys due largely to their top two receivers.</a:t>
            </a:r>
          </a:p>
          <a:p>
            <a:pPr marL="1200150" lvl="2" indent="-285750">
              <a:buFont typeface="Arial" panose="020B0604020202020204" pitchFamily="34" charset="0"/>
              <a:buChar char="•"/>
            </a:pPr>
            <a:r>
              <a:rPr lang="en-US" sz="1400" dirty="0"/>
              <a:t>I identified them as two of the top 3 performers the Eagles had on offense; Brown had 14.7 yards per target and Smith had 9.4 yards per target. </a:t>
            </a:r>
          </a:p>
          <a:p>
            <a:pPr marL="1200150" lvl="2" indent="-285750">
              <a:buFont typeface="Arial" panose="020B0604020202020204" pitchFamily="34" charset="0"/>
              <a:buChar char="•"/>
            </a:pPr>
            <a:r>
              <a:rPr lang="en-US" sz="1400" dirty="0"/>
              <a:t>On average, every time the ball was thrown their way it was practically a first down. If we want success against the Eagles, we will have to look for ways to shut them down.</a:t>
            </a:r>
          </a:p>
        </p:txBody>
      </p:sp>
      <p:pic>
        <p:nvPicPr>
          <p:cNvPr id="1026" name="Picture 2" descr="Logos and uniforms of the New York Jets - Wikipedia">
            <a:extLst>
              <a:ext uri="{FF2B5EF4-FFF2-40B4-BE49-F238E27FC236}">
                <a16:creationId xmlns:a16="http://schemas.microsoft.com/office/drawing/2014/main" id="{F432545F-A0BC-F141-A14D-47914B5A8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261" y="167346"/>
            <a:ext cx="1556235" cy="93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525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E8B3-8681-E50A-72A4-A9EEC7671036}"/>
              </a:ext>
            </a:extLst>
          </p:cNvPr>
          <p:cNvSpPr>
            <a:spLocks noGrp="1"/>
          </p:cNvSpPr>
          <p:nvPr>
            <p:ph type="ctrTitle"/>
          </p:nvPr>
        </p:nvSpPr>
        <p:spPr/>
        <p:txBody>
          <a:bodyPr/>
          <a:lstStyle/>
          <a:p>
            <a:r>
              <a:rPr lang="en-US" dirty="0"/>
              <a:t>Thank you</a:t>
            </a:r>
          </a:p>
        </p:txBody>
      </p:sp>
      <p:sp>
        <p:nvSpPr>
          <p:cNvPr id="4" name="Rectangle 3">
            <a:extLst>
              <a:ext uri="{FF2B5EF4-FFF2-40B4-BE49-F238E27FC236}">
                <a16:creationId xmlns:a16="http://schemas.microsoft.com/office/drawing/2014/main" id="{B7B92030-0955-9973-D459-26187DC17985}"/>
              </a:ext>
            </a:extLst>
          </p:cNvPr>
          <p:cNvSpPr/>
          <p:nvPr/>
        </p:nvSpPr>
        <p:spPr>
          <a:xfrm>
            <a:off x="1772711" y="3201625"/>
            <a:ext cx="753035" cy="660370"/>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9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1002129212"/>
              </p:ext>
            </p:extLst>
          </p:nvPr>
        </p:nvGraphicFramePr>
        <p:xfrm>
          <a:off x="1848395" y="2518875"/>
          <a:ext cx="7898035" cy="2311700"/>
        </p:xfrm>
        <a:graphic>
          <a:graphicData uri="http://schemas.openxmlformats.org/drawingml/2006/table">
            <a:tbl>
              <a:tblPr firstCol="1" bandRow="1">
                <a:tableStyleId>{5C22544A-7EE6-4342-B048-85BDC9FD1C3A}</a:tableStyleId>
              </a:tblPr>
              <a:tblGrid>
                <a:gridCol w="1816614">
                  <a:extLst>
                    <a:ext uri="{9D8B030D-6E8A-4147-A177-3AD203B41FA5}">
                      <a16:colId xmlns:a16="http://schemas.microsoft.com/office/drawing/2014/main" val="3923105564"/>
                    </a:ext>
                  </a:extLst>
                </a:gridCol>
                <a:gridCol w="2888010">
                  <a:extLst>
                    <a:ext uri="{9D8B030D-6E8A-4147-A177-3AD203B41FA5}">
                      <a16:colId xmlns:a16="http://schemas.microsoft.com/office/drawing/2014/main" val="3819335338"/>
                    </a:ext>
                  </a:extLst>
                </a:gridCol>
                <a:gridCol w="3193411">
                  <a:extLst>
                    <a:ext uri="{9D8B030D-6E8A-4147-A177-3AD203B41FA5}">
                      <a16:colId xmlns:a16="http://schemas.microsoft.com/office/drawing/2014/main" val="1275791832"/>
                    </a:ext>
                  </a:extLst>
                </a:gridCol>
              </a:tblGrid>
              <a:tr h="577925">
                <a:tc>
                  <a:txBody>
                    <a:bodyPr/>
                    <a:lstStyle/>
                    <a:p>
                      <a:pPr algn="ctr"/>
                      <a:r>
                        <a:rPr lang="en-US" dirty="0">
                          <a:solidFill>
                            <a:schemeClr val="bg1"/>
                          </a:solidFill>
                        </a:rPr>
                        <a:t>Turnovers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577925">
                <a:tc>
                  <a:txBody>
                    <a:bodyPr/>
                    <a:lstStyle/>
                    <a:p>
                      <a:pPr algn="ctr"/>
                      <a:r>
                        <a:rPr lang="en-US" dirty="0">
                          <a:solidFill>
                            <a:schemeClr val="bg1"/>
                          </a:solidFill>
                        </a:rPr>
                        <a:t>Fumbles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577925">
                <a:tc>
                  <a:txBody>
                    <a:bodyPr/>
                    <a:lstStyle/>
                    <a:p>
                      <a:pPr algn="ctr"/>
                      <a:r>
                        <a:rPr lang="en-US" dirty="0">
                          <a:solidFill>
                            <a:schemeClr val="bg1"/>
                          </a:solidFill>
                        </a:rPr>
                        <a:t>Fumbles Lost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577925">
                <a:tc>
                  <a:txBody>
                    <a:bodyPr/>
                    <a:lstStyle/>
                    <a:p>
                      <a:pPr algn="ctr"/>
                      <a:r>
                        <a:rPr lang="en-US" dirty="0">
                          <a:solidFill>
                            <a:schemeClr val="bg1"/>
                          </a:solidFill>
                        </a:rPr>
                        <a:t>Interceptions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647390"/>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113" y="769309"/>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230CAF-7AD2-FC4D-7261-DB20BAC87154}"/>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2722522-3137-7D07-C0B2-281A29BBC1D8}"/>
              </a:ext>
            </a:extLst>
          </p:cNvPr>
          <p:cNvSpPr>
            <a:spLocks noGrp="1"/>
          </p:cNvSpPr>
          <p:nvPr>
            <p:ph type="title"/>
          </p:nvPr>
        </p:nvSpPr>
        <p:spPr>
          <a:xfrm>
            <a:off x="-196821" y="87764"/>
            <a:ext cx="5530542" cy="1077229"/>
          </a:xfrm>
        </p:spPr>
        <p:txBody>
          <a:bodyPr>
            <a:noAutofit/>
          </a:bodyPr>
          <a:lstStyle/>
          <a:p>
            <a:pPr algn="ctr"/>
            <a:r>
              <a:rPr lang="en-US" sz="4000" dirty="0"/>
              <a:t>Turnovers</a:t>
            </a:r>
          </a:p>
        </p:txBody>
      </p:sp>
    </p:spTree>
    <p:extLst>
      <p:ext uri="{BB962C8B-B14F-4D97-AF65-F5344CB8AC3E}">
        <p14:creationId xmlns:p14="http://schemas.microsoft.com/office/powerpoint/2010/main" val="3281556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670181575"/>
              </p:ext>
            </p:extLst>
          </p:nvPr>
        </p:nvGraphicFramePr>
        <p:xfrm>
          <a:off x="1816120" y="2098936"/>
          <a:ext cx="7876520" cy="4023360"/>
        </p:xfrm>
        <a:graphic>
          <a:graphicData uri="http://schemas.openxmlformats.org/drawingml/2006/table">
            <a:tbl>
              <a:tblPr firstCol="1" bandRow="1">
                <a:tableStyleId>{5C22544A-7EE6-4342-B048-85BDC9FD1C3A}</a:tableStyleId>
              </a:tblPr>
              <a:tblGrid>
                <a:gridCol w="1811665">
                  <a:extLst>
                    <a:ext uri="{9D8B030D-6E8A-4147-A177-3AD203B41FA5}">
                      <a16:colId xmlns:a16="http://schemas.microsoft.com/office/drawing/2014/main" val="3923105564"/>
                    </a:ext>
                  </a:extLst>
                </a:gridCol>
                <a:gridCol w="2880143">
                  <a:extLst>
                    <a:ext uri="{9D8B030D-6E8A-4147-A177-3AD203B41FA5}">
                      <a16:colId xmlns:a16="http://schemas.microsoft.com/office/drawing/2014/main" val="3819335338"/>
                    </a:ext>
                  </a:extLst>
                </a:gridCol>
                <a:gridCol w="3184712">
                  <a:extLst>
                    <a:ext uri="{9D8B030D-6E8A-4147-A177-3AD203B41FA5}">
                      <a16:colId xmlns:a16="http://schemas.microsoft.com/office/drawing/2014/main" val="1275791832"/>
                    </a:ext>
                  </a:extLst>
                </a:gridCol>
              </a:tblGrid>
              <a:tr h="338136">
                <a:tc>
                  <a:txBody>
                    <a:bodyPr/>
                    <a:lstStyle/>
                    <a:p>
                      <a:pPr algn="ctr"/>
                      <a:r>
                        <a:rPr lang="en-US" dirty="0">
                          <a:solidFill>
                            <a:schemeClr val="bg1"/>
                          </a:solidFill>
                        </a:rPr>
                        <a:t>Attempts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338136">
                <a:tc>
                  <a:txBody>
                    <a:bodyPr/>
                    <a:lstStyle/>
                    <a:p>
                      <a:pPr algn="ctr"/>
                      <a:r>
                        <a:rPr lang="en-US" dirty="0">
                          <a:solidFill>
                            <a:schemeClr val="bg1"/>
                          </a:solidFill>
                        </a:rPr>
                        <a:t>Completions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338136">
                <a:tc>
                  <a:txBody>
                    <a:bodyPr/>
                    <a:lstStyle/>
                    <a:p>
                      <a:pPr algn="ctr"/>
                      <a:r>
                        <a:rPr lang="en-US" dirty="0">
                          <a:solidFill>
                            <a:schemeClr val="bg1"/>
                          </a:solidFill>
                        </a:rPr>
                        <a:t>Comp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77.1%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338136">
                <a:tc>
                  <a:txBody>
                    <a:bodyPr/>
                    <a:lstStyle/>
                    <a:p>
                      <a:pPr algn="ctr"/>
                      <a:r>
                        <a:rPr lang="en-US" dirty="0">
                          <a:solidFill>
                            <a:schemeClr val="bg1"/>
                          </a:solidFill>
                        </a:rPr>
                        <a:t>Passing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304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355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337943"/>
                  </a:ext>
                </a:extLst>
              </a:tr>
              <a:tr h="338136">
                <a:tc>
                  <a:txBody>
                    <a:bodyPr/>
                    <a:lstStyle/>
                    <a:p>
                      <a:pPr algn="ctr"/>
                      <a:r>
                        <a:rPr lang="en-US" dirty="0">
                          <a:solidFill>
                            <a:schemeClr val="bg1"/>
                          </a:solidFill>
                        </a:rPr>
                        <a:t>YPA</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338136">
                <a:tc>
                  <a:txBody>
                    <a:bodyPr/>
                    <a:lstStyle/>
                    <a:p>
                      <a:pPr algn="ctr"/>
                      <a:r>
                        <a:rPr lang="en-US" dirty="0">
                          <a:solidFill>
                            <a:schemeClr val="bg1"/>
                          </a:solidFill>
                        </a:rPr>
                        <a:t>YPC</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14.8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425164"/>
                  </a:ext>
                </a:extLst>
              </a:tr>
              <a:tr h="338136">
                <a:tc>
                  <a:txBody>
                    <a:bodyPr/>
                    <a:lstStyle/>
                    <a:p>
                      <a:pPr algn="ctr"/>
                      <a:r>
                        <a:rPr lang="en-US" dirty="0">
                          <a:solidFill>
                            <a:schemeClr val="bg1"/>
                          </a:solidFill>
                        </a:rPr>
                        <a:t>Passing TD’s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020905"/>
                  </a:ext>
                </a:extLst>
              </a:tr>
              <a:tr h="338136">
                <a:tc>
                  <a:txBody>
                    <a:bodyPr/>
                    <a:lstStyle/>
                    <a:p>
                      <a:pPr algn="ctr"/>
                      <a:r>
                        <a:rPr lang="en-US" dirty="0">
                          <a:solidFill>
                            <a:schemeClr val="bg1"/>
                          </a:solidFill>
                        </a:rPr>
                        <a:t>Interceptions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423831"/>
                  </a:ext>
                </a:extLst>
              </a:tr>
              <a:tr h="338136">
                <a:tc>
                  <a:txBody>
                    <a:bodyPr/>
                    <a:lstStyle/>
                    <a:p>
                      <a:pPr algn="ctr"/>
                      <a:r>
                        <a:rPr lang="en-US" dirty="0">
                          <a:solidFill>
                            <a:schemeClr val="bg1"/>
                          </a:solidFill>
                        </a:rPr>
                        <a:t>Sacks Taken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582808"/>
                  </a:ext>
                </a:extLst>
              </a:tr>
              <a:tr h="338136">
                <a:tc>
                  <a:txBody>
                    <a:bodyPr/>
                    <a:lstStyle/>
                    <a:p>
                      <a:pPr algn="ctr"/>
                      <a:r>
                        <a:rPr lang="en-US" dirty="0">
                          <a:solidFill>
                            <a:schemeClr val="bg1"/>
                          </a:solidFill>
                        </a:rPr>
                        <a:t>Sack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43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3421230"/>
                  </a:ext>
                </a:extLst>
              </a:tr>
              <a:tr h="338136">
                <a:tc>
                  <a:txBody>
                    <a:bodyPr/>
                    <a:lstStyle/>
                    <a:p>
                      <a:pPr algn="ctr"/>
                      <a:r>
                        <a:rPr lang="en-US" dirty="0">
                          <a:solidFill>
                            <a:schemeClr val="bg1"/>
                          </a:solidFill>
                        </a:rPr>
                        <a:t>Passer Rating</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119.2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84.9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4516051"/>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159" y="451386"/>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567" y="573305"/>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1C3F85A-D0B9-5FCE-6FE1-3F89A85F2240}"/>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614ADAB-B549-03A0-045A-EC9393DD11A8}"/>
              </a:ext>
            </a:extLst>
          </p:cNvPr>
          <p:cNvSpPr>
            <a:spLocks noGrp="1"/>
          </p:cNvSpPr>
          <p:nvPr>
            <p:ph type="title"/>
          </p:nvPr>
        </p:nvSpPr>
        <p:spPr>
          <a:xfrm>
            <a:off x="-196821" y="87764"/>
            <a:ext cx="5530542" cy="1077229"/>
          </a:xfrm>
        </p:spPr>
        <p:txBody>
          <a:bodyPr>
            <a:noAutofit/>
          </a:bodyPr>
          <a:lstStyle/>
          <a:p>
            <a:pPr algn="ctr"/>
            <a:r>
              <a:rPr lang="en-US" sz="4000" dirty="0"/>
              <a:t>Passing</a:t>
            </a:r>
          </a:p>
        </p:txBody>
      </p:sp>
    </p:spTree>
    <p:extLst>
      <p:ext uri="{BB962C8B-B14F-4D97-AF65-F5344CB8AC3E}">
        <p14:creationId xmlns:p14="http://schemas.microsoft.com/office/powerpoint/2010/main" val="289295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501449489"/>
              </p:ext>
            </p:extLst>
          </p:nvPr>
        </p:nvGraphicFramePr>
        <p:xfrm>
          <a:off x="1859152" y="2765912"/>
          <a:ext cx="7849750" cy="1914064"/>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Carries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Rush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YPC</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Rushing TD’s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849443"/>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598" y="971362"/>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C000DA0-7757-1CA9-3681-231E05CE338D}"/>
              </a:ext>
            </a:extLst>
          </p:cNvPr>
          <p:cNvSpPr/>
          <p:nvPr/>
        </p:nvSpPr>
        <p:spPr>
          <a:xfrm>
            <a:off x="1955591" y="587517"/>
            <a:ext cx="753035" cy="660370"/>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B30CEBF-F482-93ED-FDC9-22609F9C67C4}"/>
              </a:ext>
            </a:extLst>
          </p:cNvPr>
          <p:cNvSpPr>
            <a:spLocks noGrp="1"/>
          </p:cNvSpPr>
          <p:nvPr>
            <p:ph type="title"/>
          </p:nvPr>
        </p:nvSpPr>
        <p:spPr>
          <a:xfrm>
            <a:off x="-196821" y="87764"/>
            <a:ext cx="5530542" cy="1077229"/>
          </a:xfrm>
        </p:spPr>
        <p:txBody>
          <a:bodyPr>
            <a:noAutofit/>
          </a:bodyPr>
          <a:lstStyle/>
          <a:p>
            <a:pPr algn="ctr"/>
            <a:r>
              <a:rPr lang="en-US" sz="4000" dirty="0"/>
              <a:t>Rushing</a:t>
            </a:r>
          </a:p>
        </p:txBody>
      </p:sp>
    </p:spTree>
    <p:extLst>
      <p:ext uri="{BB962C8B-B14F-4D97-AF65-F5344CB8AC3E}">
        <p14:creationId xmlns:p14="http://schemas.microsoft.com/office/powerpoint/2010/main" val="131215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1780761583"/>
              </p:ext>
            </p:extLst>
          </p:nvPr>
        </p:nvGraphicFramePr>
        <p:xfrm>
          <a:off x="1859152" y="2765912"/>
          <a:ext cx="7849750" cy="1914064"/>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1</a:t>
                      </a:r>
                      <a:r>
                        <a:rPr lang="en-US" baseline="30000" dirty="0">
                          <a:solidFill>
                            <a:schemeClr val="bg1"/>
                          </a:solidFill>
                        </a:rPr>
                        <a:t>st</a:t>
                      </a:r>
                      <a:r>
                        <a:rPr lang="en-US" dirty="0">
                          <a:solidFill>
                            <a:schemeClr val="bg1"/>
                          </a:solidFill>
                        </a:rPr>
                        <a:t> Downs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Passing 1</a:t>
                      </a:r>
                      <a:r>
                        <a:rPr lang="en-US" baseline="30000" dirty="0">
                          <a:solidFill>
                            <a:schemeClr val="bg1"/>
                          </a:solidFill>
                        </a:rPr>
                        <a:t>st</a:t>
                      </a:r>
                      <a:r>
                        <a:rPr lang="en-US" dirty="0">
                          <a:solidFill>
                            <a:schemeClr val="bg1"/>
                          </a:solidFill>
                        </a:rPr>
                        <a:t>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Rushing 1</a:t>
                      </a:r>
                      <a:r>
                        <a:rPr lang="en-US" baseline="30000" dirty="0">
                          <a:solidFill>
                            <a:schemeClr val="bg1"/>
                          </a:solidFill>
                        </a:rPr>
                        <a:t>st</a:t>
                      </a:r>
                      <a:r>
                        <a:rPr lang="en-US" dirty="0">
                          <a:solidFill>
                            <a:schemeClr val="bg1"/>
                          </a:solidFill>
                        </a:rPr>
                        <a:t>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Penalty 1</a:t>
                      </a:r>
                      <a:r>
                        <a:rPr lang="en-US" baseline="30000" dirty="0">
                          <a:solidFill>
                            <a:schemeClr val="bg1"/>
                          </a:solidFill>
                        </a:rPr>
                        <a:t>st</a:t>
                      </a:r>
                      <a:r>
                        <a:rPr lang="en-US" dirty="0">
                          <a:solidFill>
                            <a:schemeClr val="bg1"/>
                          </a:solidFill>
                        </a:rPr>
                        <a:t>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849443"/>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598" y="971362"/>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CC92256-9FFE-0201-8E0B-8C290E482FE7}"/>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FD1F3D9-2AE8-3D40-E9C0-3787A1CBEFE2}"/>
              </a:ext>
            </a:extLst>
          </p:cNvPr>
          <p:cNvSpPr>
            <a:spLocks noGrp="1"/>
          </p:cNvSpPr>
          <p:nvPr>
            <p:ph type="title"/>
          </p:nvPr>
        </p:nvSpPr>
        <p:spPr>
          <a:xfrm>
            <a:off x="-196821" y="87764"/>
            <a:ext cx="5530542" cy="1299972"/>
          </a:xfrm>
        </p:spPr>
        <p:txBody>
          <a:bodyPr>
            <a:noAutofit/>
          </a:bodyPr>
          <a:lstStyle/>
          <a:p>
            <a:pPr algn="ctr"/>
            <a:r>
              <a:rPr lang="en-US" sz="4000" dirty="0"/>
              <a:t>First Downs</a:t>
            </a:r>
          </a:p>
        </p:txBody>
      </p:sp>
    </p:spTree>
    <p:extLst>
      <p:ext uri="{BB962C8B-B14F-4D97-AF65-F5344CB8AC3E}">
        <p14:creationId xmlns:p14="http://schemas.microsoft.com/office/powerpoint/2010/main" val="2243932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4008766924"/>
              </p:ext>
            </p:extLst>
          </p:nvPr>
        </p:nvGraphicFramePr>
        <p:xfrm>
          <a:off x="1816120" y="2228032"/>
          <a:ext cx="7876520" cy="3566160"/>
        </p:xfrm>
        <a:graphic>
          <a:graphicData uri="http://schemas.openxmlformats.org/drawingml/2006/table">
            <a:tbl>
              <a:tblPr firstCol="1" bandRow="1">
                <a:tableStyleId>{5C22544A-7EE6-4342-B048-85BDC9FD1C3A}</a:tableStyleId>
              </a:tblPr>
              <a:tblGrid>
                <a:gridCol w="1811665">
                  <a:extLst>
                    <a:ext uri="{9D8B030D-6E8A-4147-A177-3AD203B41FA5}">
                      <a16:colId xmlns:a16="http://schemas.microsoft.com/office/drawing/2014/main" val="3923105564"/>
                    </a:ext>
                  </a:extLst>
                </a:gridCol>
                <a:gridCol w="2880143">
                  <a:extLst>
                    <a:ext uri="{9D8B030D-6E8A-4147-A177-3AD203B41FA5}">
                      <a16:colId xmlns:a16="http://schemas.microsoft.com/office/drawing/2014/main" val="3819335338"/>
                    </a:ext>
                  </a:extLst>
                </a:gridCol>
                <a:gridCol w="3184712">
                  <a:extLst>
                    <a:ext uri="{9D8B030D-6E8A-4147-A177-3AD203B41FA5}">
                      <a16:colId xmlns:a16="http://schemas.microsoft.com/office/drawing/2014/main" val="1275791832"/>
                    </a:ext>
                  </a:extLst>
                </a:gridCol>
              </a:tblGrid>
              <a:tr h="338136">
                <a:tc>
                  <a:txBody>
                    <a:bodyPr/>
                    <a:lstStyle/>
                    <a:p>
                      <a:pPr algn="ctr"/>
                      <a:r>
                        <a:rPr lang="en-US" dirty="0">
                          <a:solidFill>
                            <a:schemeClr val="bg1"/>
                          </a:solidFill>
                        </a:rPr>
                        <a:t>3</a:t>
                      </a:r>
                      <a:r>
                        <a:rPr lang="en-US" baseline="30000" dirty="0">
                          <a:solidFill>
                            <a:schemeClr val="bg1"/>
                          </a:solidFill>
                        </a:rPr>
                        <a:t>rd</a:t>
                      </a:r>
                      <a:r>
                        <a:rPr lang="en-US" dirty="0">
                          <a:solidFill>
                            <a:schemeClr val="bg1"/>
                          </a:solidFill>
                        </a:rPr>
                        <a:t> Downs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338136">
                <a:tc>
                  <a:txBody>
                    <a:bodyPr/>
                    <a:lstStyle/>
                    <a:p>
                      <a:pPr algn="ctr"/>
                      <a:r>
                        <a:rPr lang="en-US" dirty="0">
                          <a:solidFill>
                            <a:schemeClr val="bg1"/>
                          </a:solidFill>
                        </a:rPr>
                        <a:t>3</a:t>
                      </a:r>
                      <a:r>
                        <a:rPr lang="en-US" baseline="30000" dirty="0">
                          <a:solidFill>
                            <a:schemeClr val="bg1"/>
                          </a:solidFill>
                        </a:rPr>
                        <a:t>rd</a:t>
                      </a:r>
                      <a:r>
                        <a:rPr lang="en-US" dirty="0">
                          <a:solidFill>
                            <a:schemeClr val="bg1"/>
                          </a:solidFill>
                        </a:rPr>
                        <a:t> Conversion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338136">
                <a:tc>
                  <a:txBody>
                    <a:bodyPr/>
                    <a:lstStyle/>
                    <a:p>
                      <a:pPr algn="ctr"/>
                      <a:r>
                        <a:rPr lang="en-US" dirty="0">
                          <a:solidFill>
                            <a:schemeClr val="bg1"/>
                          </a:solidFill>
                        </a:rPr>
                        <a:t>3</a:t>
                      </a:r>
                      <a:r>
                        <a:rPr lang="en-US" baseline="30000" dirty="0">
                          <a:solidFill>
                            <a:schemeClr val="bg1"/>
                          </a:solidFill>
                        </a:rPr>
                        <a:t>rd</a:t>
                      </a:r>
                      <a:r>
                        <a:rPr lang="en-US" dirty="0">
                          <a:solidFill>
                            <a:schemeClr val="bg1"/>
                          </a:solidFill>
                        </a:rPr>
                        <a:t> Down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338136">
                <a:tc>
                  <a:txBody>
                    <a:bodyPr/>
                    <a:lstStyle/>
                    <a:p>
                      <a:pPr algn="ctr"/>
                      <a:r>
                        <a:rPr lang="en-US" dirty="0">
                          <a:solidFill>
                            <a:schemeClr val="bg1"/>
                          </a:solidFill>
                        </a:rPr>
                        <a:t>4</a:t>
                      </a:r>
                      <a:r>
                        <a:rPr lang="en-US" baseline="30000" dirty="0">
                          <a:solidFill>
                            <a:schemeClr val="bg1"/>
                          </a:solidFill>
                        </a:rPr>
                        <a:t>th</a:t>
                      </a:r>
                      <a:r>
                        <a:rPr lang="en-US" dirty="0">
                          <a:solidFill>
                            <a:schemeClr val="bg1"/>
                          </a:solidFill>
                        </a:rPr>
                        <a:t> Downs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337943"/>
                  </a:ext>
                </a:extLst>
              </a:tr>
              <a:tr h="338136">
                <a:tc>
                  <a:txBody>
                    <a:bodyPr/>
                    <a:lstStyle/>
                    <a:p>
                      <a:pPr algn="ctr"/>
                      <a:r>
                        <a:rPr lang="en-US" dirty="0">
                          <a:solidFill>
                            <a:schemeClr val="bg1"/>
                          </a:solidFill>
                        </a:rPr>
                        <a:t>4</a:t>
                      </a:r>
                      <a:r>
                        <a:rPr lang="en-US" baseline="30000" dirty="0">
                          <a:solidFill>
                            <a:schemeClr val="bg1"/>
                          </a:solidFill>
                        </a:rPr>
                        <a:t>th</a:t>
                      </a:r>
                      <a:r>
                        <a:rPr lang="en-US" dirty="0">
                          <a:solidFill>
                            <a:schemeClr val="bg1"/>
                          </a:solidFill>
                        </a:rPr>
                        <a:t> Conversion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338136">
                <a:tc>
                  <a:txBody>
                    <a:bodyPr/>
                    <a:lstStyle/>
                    <a:p>
                      <a:pPr algn="ctr"/>
                      <a:r>
                        <a:rPr lang="en-US" dirty="0">
                          <a:solidFill>
                            <a:schemeClr val="bg1"/>
                          </a:solidFill>
                        </a:rPr>
                        <a:t>4</a:t>
                      </a:r>
                      <a:r>
                        <a:rPr lang="en-US" baseline="30000" dirty="0">
                          <a:solidFill>
                            <a:schemeClr val="bg1"/>
                          </a:solidFill>
                        </a:rPr>
                        <a:t>th</a:t>
                      </a:r>
                      <a:r>
                        <a:rPr lang="en-US" dirty="0">
                          <a:solidFill>
                            <a:schemeClr val="bg1"/>
                          </a:solidFill>
                        </a:rPr>
                        <a:t> Down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425164"/>
                  </a:ext>
                </a:extLst>
              </a:tr>
              <a:tr h="338136">
                <a:tc>
                  <a:txBody>
                    <a:bodyPr/>
                    <a:lstStyle/>
                    <a:p>
                      <a:pPr algn="ctr"/>
                      <a:r>
                        <a:rPr lang="en-US" dirty="0">
                          <a:solidFill>
                            <a:schemeClr val="bg1"/>
                          </a:solidFill>
                        </a:rPr>
                        <a:t>Red Zone Trip</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020905"/>
                  </a:ext>
                </a:extLst>
              </a:tr>
              <a:tr h="338136">
                <a:tc>
                  <a:txBody>
                    <a:bodyPr/>
                    <a:lstStyle/>
                    <a:p>
                      <a:pPr algn="ctr"/>
                      <a:r>
                        <a:rPr lang="en-US" dirty="0">
                          <a:solidFill>
                            <a:schemeClr val="bg1"/>
                          </a:solidFill>
                        </a:rPr>
                        <a:t>Red Zone Conversion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423831"/>
                  </a:ext>
                </a:extLst>
              </a:tr>
              <a:tr h="338136">
                <a:tc>
                  <a:txBody>
                    <a:bodyPr/>
                    <a:lstStyle/>
                    <a:p>
                      <a:pPr algn="ctr"/>
                      <a:r>
                        <a:rPr lang="en-US" dirty="0">
                          <a:solidFill>
                            <a:schemeClr val="bg1"/>
                          </a:solidFill>
                        </a:rPr>
                        <a:t>Red Zone %</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60%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60%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582808"/>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159" y="526692"/>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567" y="659369"/>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6BA165-0DAA-F252-7B7A-CD8478BFB222}"/>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B890FBE-C0AB-66E5-B473-6F68CCA55A9E}"/>
              </a:ext>
            </a:extLst>
          </p:cNvPr>
          <p:cNvSpPr>
            <a:spLocks noGrp="1"/>
          </p:cNvSpPr>
          <p:nvPr>
            <p:ph type="title"/>
          </p:nvPr>
        </p:nvSpPr>
        <p:spPr>
          <a:xfrm>
            <a:off x="-196821" y="87764"/>
            <a:ext cx="5530542" cy="1077229"/>
          </a:xfrm>
        </p:spPr>
        <p:txBody>
          <a:bodyPr>
            <a:noAutofit/>
          </a:bodyPr>
          <a:lstStyle/>
          <a:p>
            <a:pPr algn="ctr"/>
            <a:r>
              <a:rPr lang="en-US" sz="4000" dirty="0"/>
              <a:t>Efficiency</a:t>
            </a:r>
          </a:p>
        </p:txBody>
      </p:sp>
    </p:spTree>
    <p:extLst>
      <p:ext uri="{BB962C8B-B14F-4D97-AF65-F5344CB8AC3E}">
        <p14:creationId xmlns:p14="http://schemas.microsoft.com/office/powerpoint/2010/main" val="314947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5E666C-E764-C5FB-BB97-6B052C207A54}"/>
              </a:ext>
            </a:extLst>
          </p:cNvPr>
          <p:cNvGraphicFramePr>
            <a:graphicFrameLocks noGrp="1"/>
          </p:cNvGraphicFramePr>
          <p:nvPr>
            <p:ph idx="1"/>
            <p:extLst>
              <p:ext uri="{D42A27DB-BD31-4B8C-83A1-F6EECF244321}">
                <p14:modId xmlns:p14="http://schemas.microsoft.com/office/powerpoint/2010/main" val="3271204281"/>
              </p:ext>
            </p:extLst>
          </p:nvPr>
        </p:nvGraphicFramePr>
        <p:xfrm>
          <a:off x="1859152" y="2346359"/>
          <a:ext cx="7849750" cy="4151256"/>
        </p:xfrm>
        <a:graphic>
          <a:graphicData uri="http://schemas.openxmlformats.org/drawingml/2006/table">
            <a:tbl>
              <a:tblPr firstCol="1" bandRow="1">
                <a:tableStyleId>{5C22544A-7EE6-4342-B048-85BDC9FD1C3A}</a:tableStyleId>
              </a:tblPr>
              <a:tblGrid>
                <a:gridCol w="1805508">
                  <a:extLst>
                    <a:ext uri="{9D8B030D-6E8A-4147-A177-3AD203B41FA5}">
                      <a16:colId xmlns:a16="http://schemas.microsoft.com/office/drawing/2014/main" val="3923105564"/>
                    </a:ext>
                  </a:extLst>
                </a:gridCol>
                <a:gridCol w="2870354">
                  <a:extLst>
                    <a:ext uri="{9D8B030D-6E8A-4147-A177-3AD203B41FA5}">
                      <a16:colId xmlns:a16="http://schemas.microsoft.com/office/drawing/2014/main" val="3819335338"/>
                    </a:ext>
                  </a:extLst>
                </a:gridCol>
                <a:gridCol w="3173888">
                  <a:extLst>
                    <a:ext uri="{9D8B030D-6E8A-4147-A177-3AD203B41FA5}">
                      <a16:colId xmlns:a16="http://schemas.microsoft.com/office/drawing/2014/main" val="1275791832"/>
                    </a:ext>
                  </a:extLst>
                </a:gridCol>
              </a:tblGrid>
              <a:tr h="478516">
                <a:tc>
                  <a:txBody>
                    <a:bodyPr/>
                    <a:lstStyle/>
                    <a:p>
                      <a:pPr algn="ctr"/>
                      <a:r>
                        <a:rPr lang="en-US" dirty="0">
                          <a:solidFill>
                            <a:schemeClr val="bg1"/>
                          </a:solidFill>
                        </a:rPr>
                        <a:t>Kickoffs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169643"/>
                  </a:ext>
                </a:extLst>
              </a:tr>
              <a:tr h="478516">
                <a:tc>
                  <a:txBody>
                    <a:bodyPr/>
                    <a:lstStyle/>
                    <a:p>
                      <a:pPr algn="ctr"/>
                      <a:r>
                        <a:rPr lang="en-US" dirty="0">
                          <a:solidFill>
                            <a:schemeClr val="bg1"/>
                          </a:solidFill>
                        </a:rPr>
                        <a:t>Touchbacks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41496"/>
                  </a:ext>
                </a:extLst>
              </a:tr>
              <a:tr h="478516">
                <a:tc>
                  <a:txBody>
                    <a:bodyPr/>
                    <a:lstStyle/>
                    <a:p>
                      <a:pPr algn="ctr"/>
                      <a:r>
                        <a:rPr lang="en-US" dirty="0">
                          <a:solidFill>
                            <a:schemeClr val="bg1"/>
                          </a:solidFill>
                        </a:rPr>
                        <a:t>Punts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8499051"/>
                  </a:ext>
                </a:extLst>
              </a:tr>
              <a:tr h="478516">
                <a:tc>
                  <a:txBody>
                    <a:bodyPr/>
                    <a:lstStyle/>
                    <a:p>
                      <a:pPr algn="ctr"/>
                      <a:r>
                        <a:rPr lang="en-US" dirty="0">
                          <a:solidFill>
                            <a:schemeClr val="bg1"/>
                          </a:solidFill>
                        </a:rPr>
                        <a:t>Punt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789646"/>
                  </a:ext>
                </a:extLst>
              </a:tr>
              <a:tr h="478516">
                <a:tc>
                  <a:txBody>
                    <a:bodyPr/>
                    <a:lstStyle/>
                    <a:p>
                      <a:pPr algn="ctr"/>
                      <a:r>
                        <a:rPr lang="en-US" dirty="0">
                          <a:solidFill>
                            <a:schemeClr val="bg1"/>
                          </a:solidFill>
                        </a:rPr>
                        <a:t>Punt Returns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941208"/>
                  </a:ext>
                </a:extLst>
              </a:tr>
              <a:tr h="478516">
                <a:tc>
                  <a:txBody>
                    <a:bodyPr/>
                    <a:lstStyle/>
                    <a:p>
                      <a:pPr algn="ctr"/>
                      <a:r>
                        <a:rPr lang="en-US" dirty="0">
                          <a:solidFill>
                            <a:schemeClr val="bg1"/>
                          </a:solidFill>
                        </a:rPr>
                        <a:t>Kick Returns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642079"/>
                  </a:ext>
                </a:extLst>
              </a:tr>
              <a:tr h="478516">
                <a:tc>
                  <a:txBody>
                    <a:bodyPr/>
                    <a:lstStyle/>
                    <a:p>
                      <a:pPr algn="ctr"/>
                      <a:r>
                        <a:rPr lang="en-US" dirty="0">
                          <a:solidFill>
                            <a:schemeClr val="bg1"/>
                          </a:solidFill>
                        </a:rPr>
                        <a:t>Kick Return Yards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476942"/>
                  </a:ext>
                </a:extLst>
              </a:tr>
              <a:tr h="478516">
                <a:tc>
                  <a:txBody>
                    <a:bodyPr/>
                    <a:lstStyle/>
                    <a:p>
                      <a:pPr algn="ctr"/>
                      <a:r>
                        <a:rPr lang="en-US" dirty="0">
                          <a:solidFill>
                            <a:schemeClr val="bg1"/>
                          </a:solidFill>
                        </a:rPr>
                        <a:t>Kick Return Long</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768955"/>
                  </a:ext>
                </a:extLst>
              </a:tr>
            </a:tbl>
          </a:graphicData>
        </a:graphic>
      </p:graphicFrame>
      <p:pic>
        <p:nvPicPr>
          <p:cNvPr id="2050" name="Picture 2" descr="Dallas Cowboys Logo - Free Transparent PNG Logos">
            <a:extLst>
              <a:ext uri="{FF2B5EF4-FFF2-40B4-BE49-F238E27FC236}">
                <a16:creationId xmlns:a16="http://schemas.microsoft.com/office/drawing/2014/main" id="{E6C51E65-CC59-7214-448C-35E20F8BE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51" y="558985"/>
            <a:ext cx="2024549" cy="1518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adelphia Eagles Logo PNG PNG Transparent &amp; SVG Vector - Freebie Supply">
            <a:extLst>
              <a:ext uri="{FF2B5EF4-FFF2-40B4-BE49-F238E27FC236}">
                <a16:creationId xmlns:a16="http://schemas.microsoft.com/office/drawing/2014/main" id="{3AD403B9-DBEF-D443-381F-8AF7716D7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598" y="756208"/>
            <a:ext cx="1911861" cy="1274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CA9731-1FC0-5C7B-A1ED-FF5D83DA1211}"/>
              </a:ext>
            </a:extLst>
          </p:cNvPr>
          <p:cNvSpPr/>
          <p:nvPr/>
        </p:nvSpPr>
        <p:spPr>
          <a:xfrm>
            <a:off x="1955591" y="587517"/>
            <a:ext cx="753035" cy="516367"/>
          </a:xfrm>
          <a:prstGeom prst="rect">
            <a:avLst/>
          </a:prstGeom>
          <a:solidFill>
            <a:srgbClr val="2B3B33"/>
          </a:solidFill>
          <a:ln>
            <a:solidFill>
              <a:srgbClr val="2A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0C8D734-AAE2-4421-AF32-01D74952896F}"/>
              </a:ext>
            </a:extLst>
          </p:cNvPr>
          <p:cNvSpPr>
            <a:spLocks noGrp="1"/>
          </p:cNvSpPr>
          <p:nvPr>
            <p:ph type="title"/>
          </p:nvPr>
        </p:nvSpPr>
        <p:spPr>
          <a:xfrm>
            <a:off x="-11293" y="87764"/>
            <a:ext cx="5530542" cy="1077229"/>
          </a:xfrm>
        </p:spPr>
        <p:txBody>
          <a:bodyPr>
            <a:noAutofit/>
          </a:bodyPr>
          <a:lstStyle/>
          <a:p>
            <a:pPr algn="ctr"/>
            <a:r>
              <a:rPr lang="en-US" sz="4000" dirty="0"/>
              <a:t>Special Teams</a:t>
            </a:r>
          </a:p>
        </p:txBody>
      </p:sp>
    </p:spTree>
    <p:extLst>
      <p:ext uri="{BB962C8B-B14F-4D97-AF65-F5344CB8AC3E}">
        <p14:creationId xmlns:p14="http://schemas.microsoft.com/office/powerpoint/2010/main" val="1144425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{396FFE18-10B4-8C46-A00F-318DE32A186E}tf16401378</Template>
  <TotalTime>722</TotalTime>
  <Words>3512</Words>
  <Application>Microsoft Macintosh PowerPoint</Application>
  <PresentationFormat>Widescreen</PresentationFormat>
  <Paragraphs>1094</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Courier New</vt:lpstr>
      <vt:lpstr>Lucida Grande</vt:lpstr>
      <vt:lpstr>Lucida Sans</vt:lpstr>
      <vt:lpstr>MS Shell Dlg 2</vt:lpstr>
      <vt:lpstr>Symbol</vt:lpstr>
      <vt:lpstr>Wingdings</vt:lpstr>
      <vt:lpstr>Wingdings 3</vt:lpstr>
      <vt:lpstr>Madison</vt:lpstr>
      <vt:lpstr>Analyzing Upcoming Opponent Project</vt:lpstr>
      <vt:lpstr>Team Stats</vt:lpstr>
      <vt:lpstr>Scoring</vt:lpstr>
      <vt:lpstr>Turnovers</vt:lpstr>
      <vt:lpstr>Passing</vt:lpstr>
      <vt:lpstr>Rushing</vt:lpstr>
      <vt:lpstr>First Downs</vt:lpstr>
      <vt:lpstr>Efficiency</vt:lpstr>
      <vt:lpstr>Special Teams</vt:lpstr>
      <vt:lpstr>Defense</vt:lpstr>
      <vt:lpstr>Player Stats  </vt:lpstr>
      <vt:lpstr>Passing</vt:lpstr>
      <vt:lpstr>Rushing</vt:lpstr>
      <vt:lpstr>Receiving</vt:lpstr>
      <vt:lpstr>Defense</vt:lpstr>
      <vt:lpstr>Defense</vt:lpstr>
      <vt:lpstr>Offensive Line</vt:lpstr>
      <vt:lpstr>What worked for each team and what didn't? Was there something a team should have done differently?  Third Down Analysis</vt:lpstr>
      <vt:lpstr>PowerPoint Presentation</vt:lpstr>
      <vt:lpstr>What worked for each team and what didn't? Was there something a team should have done differently?  First Down Analysis</vt:lpstr>
      <vt:lpstr>First Down Success</vt:lpstr>
      <vt:lpstr>First Down Success</vt:lpstr>
      <vt:lpstr>Cowboys Defensive Formations on First Downs</vt:lpstr>
      <vt:lpstr>What was the deciding factor in the game? In other words, what play(s) or other characteristic(s) of the game had the biggest impact on the outcome?  Using Win Probability to Determine Biggest Plays</vt:lpstr>
      <vt:lpstr>Using Win Probability to Determine Most Impactful Plays</vt:lpstr>
      <vt:lpstr>A closer look: how the Eagles blocked Micah Parsons  </vt:lpstr>
      <vt:lpstr>PowerPoint Presentation</vt:lpstr>
      <vt:lpstr>Which players had the largest impact negatively or positively on their unit? Identify the best and worst performers for each teams' offense and defense?  Using PFFVAR and EPAR to Determine Best and Worst Performers</vt:lpstr>
      <vt:lpstr>PowerPoint Presentation</vt:lpstr>
      <vt:lpstr>Answering the Question:   How would you communicate your main takeaways to decision-makers (coaches, personnel directors, or the General Manager)? In other words, how would you succinctly tell them what they needed to know?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Pesantez</dc:creator>
  <cp:lastModifiedBy>Alejandro Pesantez</cp:lastModifiedBy>
  <cp:revision>56</cp:revision>
  <dcterms:created xsi:type="dcterms:W3CDTF">2023-04-03T02:12:58Z</dcterms:created>
  <dcterms:modified xsi:type="dcterms:W3CDTF">2023-08-29T18:04:33Z</dcterms:modified>
</cp:coreProperties>
</file>